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embeddedFontLs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p:scale>
          <a:sx n="193" d="100"/>
          <a:sy n="193" d="100"/>
        </p:scale>
        <p:origin x="-208" y="-7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e9068c2b26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e9068c2b2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e9068c2b2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e9068c2b2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e9068c2b26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e9068c2b2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e9068c2b2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e9068c2b2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e9068c2b26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e9068c2b26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74d71e15c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74d71e15c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Why we want to avoid doublets</a:t>
            </a:r>
            <a:endParaRPr/>
          </a:p>
          <a:p>
            <a:pPr marL="457200" lvl="0" indent="-317500" algn="l" rtl="0">
              <a:spcBef>
                <a:spcPts val="0"/>
              </a:spcBef>
              <a:spcAft>
                <a:spcPts val="0"/>
              </a:spcAft>
              <a:buSzPts val="1400"/>
              <a:buChar char="-"/>
            </a:pPr>
            <a:r>
              <a:rPr lang="en"/>
              <a:t>This is the target range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74d71e15c6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74d71e15c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Also showing the surfactants in question here</a:t>
            </a:r>
            <a:endParaRPr/>
          </a:p>
          <a:p>
            <a:pPr marL="457200" lvl="0" indent="-317500" algn="l" rtl="0">
              <a:spcBef>
                <a:spcPts val="0"/>
              </a:spcBef>
              <a:spcAft>
                <a:spcPts val="0"/>
              </a:spcAft>
              <a:buSzPts val="1400"/>
              <a:buChar char="-"/>
            </a:pPr>
            <a:r>
              <a:rPr lang="en"/>
              <a:t>NK-R104 is really close to NK-R38</a:t>
            </a:r>
            <a:endParaRPr/>
          </a:p>
          <a:p>
            <a:pPr marL="457200" lvl="0" indent="-317500" algn="l" rtl="0">
              <a:spcBef>
                <a:spcPts val="0"/>
              </a:spcBef>
              <a:spcAft>
                <a:spcPts val="0"/>
              </a:spcAft>
              <a:buSzPts val="1400"/>
              <a:buChar char="-"/>
            </a:pPr>
            <a:r>
              <a:rPr lang="en"/>
              <a:t>NK-R102 is better!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74d5e5bec2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74d5e5bec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e9068c2b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e9068c2b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74d71e15c6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74d71e15c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What is ‘fill factor’?</a:t>
            </a:r>
            <a:endParaRPr/>
          </a:p>
          <a:p>
            <a:pPr marL="457200" lvl="0" indent="-317500" algn="l" rtl="0">
              <a:spcBef>
                <a:spcPts val="0"/>
              </a:spcBef>
              <a:spcAft>
                <a:spcPts val="0"/>
              </a:spcAft>
              <a:buSzPts val="1400"/>
              <a:buChar char="-"/>
            </a:pPr>
            <a:r>
              <a:rPr lang="en"/>
              <a:t>Explain the equation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9e470d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74d71e15c6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74d71e15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Establishes target range of fill factor score</a:t>
            </a:r>
            <a:endParaRPr/>
          </a:p>
          <a:p>
            <a:pPr marL="457200" lvl="0" indent="-317500" algn="l" rtl="0">
              <a:spcBef>
                <a:spcPts val="0"/>
              </a:spcBef>
              <a:spcAft>
                <a:spcPts val="0"/>
              </a:spcAft>
              <a:buSzPts val="1400"/>
              <a:buChar char="-"/>
            </a:pPr>
            <a:r>
              <a:rPr lang="en"/>
              <a:t>Zero is perfect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74d71e15c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274d71e15c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Both are in acceptable range</a:t>
            </a:r>
            <a:endParaRPr/>
          </a:p>
          <a:p>
            <a:pPr marL="457200" lvl="0" indent="-317500" algn="l" rtl="0">
              <a:spcBef>
                <a:spcPts val="0"/>
              </a:spcBef>
              <a:spcAft>
                <a:spcPts val="0"/>
              </a:spcAft>
              <a:buSzPts val="1400"/>
              <a:buChar char="-"/>
            </a:pPr>
            <a:r>
              <a:rPr lang="en"/>
              <a:t>NK-R104 “wins”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e9068c2b26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e9068c2b26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74d71e15c6_2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74d71e15c6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74d71e15c6_2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74d71e15c6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750265c192_2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750265c192_2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74d71e15c6_2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274d71e15c6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74d71e15c6_2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74d71e15c6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750265c192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750265c192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750265c192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750265c192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74d5e5bec2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74d5e5be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750265c192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750265c192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750265c192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750265c19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Green means statistically significant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750265c192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750265c192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750265c192_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750265c192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750265c192_3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750265c192_3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50265c192_3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50265c192_3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750265c192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750265c192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6f9e470d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6f9e470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74d5e5bec2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74d5e5bec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e9068c2b2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e9068c2b2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c6f9e470d_0_4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e9068c2b26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e9068c2b2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e9068c2b26_1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e9068c2b26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hyperlink" Target="https://www.researchgate.net/figure/Schematic-structure-of-a-reverse-and-normal-micelle_fig2_333734799"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t>Surfactant Stability Evaluation Analysis</a:t>
            </a:r>
            <a:endParaRPr sz="3600" dirty="0"/>
          </a:p>
        </p:txBody>
      </p:sp>
      <p:sp>
        <p:nvSpPr>
          <p:cNvPr id="86" name="Google Shape;86;p13"/>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Case Study</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2"/>
          <p:cNvPicPr preferRelativeResize="0"/>
          <p:nvPr/>
        </p:nvPicPr>
        <p:blipFill>
          <a:blip r:embed="rId3">
            <a:alphaModFix/>
          </a:blip>
          <a:stretch>
            <a:fillRect/>
          </a:stretch>
        </p:blipFill>
        <p:spPr>
          <a:xfrm>
            <a:off x="152400" y="361950"/>
            <a:ext cx="8839200" cy="4419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3"/>
          <p:cNvPicPr preferRelativeResize="0"/>
          <p:nvPr/>
        </p:nvPicPr>
        <p:blipFill>
          <a:blip r:embed="rId3">
            <a:alphaModFix/>
          </a:blip>
          <a:stretch>
            <a:fillRect/>
          </a:stretch>
        </p:blipFill>
        <p:spPr>
          <a:xfrm>
            <a:off x="152400" y="254075"/>
            <a:ext cx="8839200" cy="4419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4"/>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Doublets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5"/>
          <p:cNvSpPr txBox="1">
            <a:spLocks noGrp="1"/>
          </p:cNvSpPr>
          <p:nvPr>
            <p:ph type="title"/>
          </p:nvPr>
        </p:nvSpPr>
        <p:spPr>
          <a:xfrm>
            <a:off x="311700" y="2645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What is a Doublet?</a:t>
            </a:r>
            <a:endParaRPr sz="2600"/>
          </a:p>
        </p:txBody>
      </p:sp>
      <p:sp>
        <p:nvSpPr>
          <p:cNvPr id="171" name="Google Shape;171;p25"/>
          <p:cNvSpPr txBox="1"/>
          <p:nvPr/>
        </p:nvSpPr>
        <p:spPr>
          <a:xfrm>
            <a:off x="466900" y="1056250"/>
            <a:ext cx="8189700" cy="372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111111"/>
                </a:solidFill>
                <a:latin typeface="Roboto"/>
                <a:ea typeface="Roboto"/>
                <a:cs typeface="Roboto"/>
                <a:sym typeface="Roboto"/>
              </a:rPr>
              <a:t>A doublet consists of two properly-sized single droplets that have coalesced into one droplet that contains twice the volume that it should.</a:t>
            </a: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rgbClr val="111111"/>
              </a:solidFill>
              <a:latin typeface="Roboto"/>
              <a:ea typeface="Roboto"/>
              <a:cs typeface="Roboto"/>
              <a:sym typeface="Roboto"/>
            </a:endParaRPr>
          </a:p>
          <a:p>
            <a:pPr marL="457200" lvl="0" indent="-342900" algn="l" rtl="0">
              <a:lnSpc>
                <a:spcPct val="200000"/>
              </a:lnSpc>
              <a:spcBef>
                <a:spcPts val="0"/>
              </a:spcBef>
              <a:spcAft>
                <a:spcPts val="0"/>
              </a:spcAft>
              <a:buClr>
                <a:srgbClr val="111111"/>
              </a:buClr>
              <a:buSzPts val="1800"/>
              <a:buFont typeface="Roboto"/>
              <a:buChar char="●"/>
            </a:pPr>
            <a:r>
              <a:rPr lang="en" sz="1800">
                <a:solidFill>
                  <a:srgbClr val="111111"/>
                </a:solidFill>
                <a:latin typeface="Roboto"/>
                <a:ea typeface="Roboto"/>
                <a:cs typeface="Roboto"/>
                <a:sym typeface="Roboto"/>
              </a:rPr>
              <a:t>The formation of doublets is highly indicative of surfactant quality</a:t>
            </a:r>
            <a:endParaRPr sz="1800">
              <a:solidFill>
                <a:srgbClr val="111111"/>
              </a:solidFill>
              <a:latin typeface="Roboto"/>
              <a:ea typeface="Roboto"/>
              <a:cs typeface="Roboto"/>
              <a:sym typeface="Roboto"/>
            </a:endParaRPr>
          </a:p>
          <a:p>
            <a:pPr marL="457200" lvl="0" indent="-342900" algn="l" rtl="0">
              <a:lnSpc>
                <a:spcPct val="200000"/>
              </a:lnSpc>
              <a:spcBef>
                <a:spcPts val="0"/>
              </a:spcBef>
              <a:spcAft>
                <a:spcPts val="0"/>
              </a:spcAft>
              <a:buClr>
                <a:srgbClr val="111111"/>
              </a:buClr>
              <a:buSzPts val="1800"/>
              <a:buFont typeface="Roboto"/>
              <a:buChar char="●"/>
            </a:pPr>
            <a:r>
              <a:rPr lang="en" sz="1800">
                <a:solidFill>
                  <a:srgbClr val="111111"/>
                </a:solidFill>
                <a:latin typeface="Roboto"/>
                <a:ea typeface="Roboto"/>
                <a:cs typeface="Roboto"/>
                <a:sym typeface="Roboto"/>
              </a:rPr>
              <a:t>The fewer doublets present, the better the surfactant is.</a:t>
            </a: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6"/>
          <p:cNvPicPr preferRelativeResize="0"/>
          <p:nvPr/>
        </p:nvPicPr>
        <p:blipFill>
          <a:blip r:embed="rId3">
            <a:alphaModFix/>
          </a:blip>
          <a:stretch>
            <a:fillRect/>
          </a:stretch>
        </p:blipFill>
        <p:spPr>
          <a:xfrm>
            <a:off x="153100" y="342763"/>
            <a:ext cx="8837799" cy="4457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27"/>
          <p:cNvPicPr preferRelativeResize="0"/>
          <p:nvPr/>
        </p:nvPicPr>
        <p:blipFill>
          <a:blip r:embed="rId3">
            <a:alphaModFix/>
          </a:blip>
          <a:stretch>
            <a:fillRect/>
          </a:stretch>
        </p:blipFill>
        <p:spPr>
          <a:xfrm>
            <a:off x="1150784" y="152400"/>
            <a:ext cx="6842441" cy="4327674"/>
          </a:xfrm>
          <a:prstGeom prst="rect">
            <a:avLst/>
          </a:prstGeom>
          <a:noFill/>
          <a:ln>
            <a:noFill/>
          </a:ln>
        </p:spPr>
      </p:pic>
      <p:sp>
        <p:nvSpPr>
          <p:cNvPr id="182" name="Google Shape;182;p27"/>
          <p:cNvSpPr txBox="1"/>
          <p:nvPr/>
        </p:nvSpPr>
        <p:spPr>
          <a:xfrm>
            <a:off x="887550" y="4480075"/>
            <a:ext cx="7368900" cy="4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Roboto"/>
                <a:ea typeface="Roboto"/>
                <a:cs typeface="Roboto"/>
                <a:sym typeface="Roboto"/>
              </a:rPr>
              <a:t>Between the dotted lines is the target range for the test surfactants.</a:t>
            </a:r>
            <a:endParaRPr sz="1800">
              <a:solidFill>
                <a:schemeClr val="lt1"/>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28"/>
          <p:cNvPicPr preferRelativeResize="0"/>
          <p:nvPr/>
        </p:nvPicPr>
        <p:blipFill>
          <a:blip r:embed="rId3">
            <a:alphaModFix/>
          </a:blip>
          <a:stretch>
            <a:fillRect/>
          </a:stretch>
        </p:blipFill>
        <p:spPr>
          <a:xfrm>
            <a:off x="1110275" y="131425"/>
            <a:ext cx="6923450" cy="4378900"/>
          </a:xfrm>
          <a:prstGeom prst="rect">
            <a:avLst/>
          </a:prstGeom>
          <a:noFill/>
          <a:ln>
            <a:noFill/>
          </a:ln>
        </p:spPr>
      </p:pic>
      <p:sp>
        <p:nvSpPr>
          <p:cNvPr id="188" name="Google Shape;188;p28"/>
          <p:cNvSpPr txBox="1"/>
          <p:nvPr/>
        </p:nvSpPr>
        <p:spPr>
          <a:xfrm>
            <a:off x="887550" y="4480075"/>
            <a:ext cx="7368900" cy="4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Roboto"/>
                <a:ea typeface="Roboto"/>
                <a:cs typeface="Roboto"/>
                <a:sym typeface="Roboto"/>
              </a:rPr>
              <a:t>Both surfactants are in the target range; one even exceeds the ideal.</a:t>
            </a:r>
            <a:endParaRPr sz="1800">
              <a:solidFill>
                <a:schemeClr val="lt1"/>
              </a:solidFill>
              <a:latin typeface="Roboto"/>
              <a:ea typeface="Roboto"/>
              <a:cs typeface="Roboto"/>
              <a:sym typeface="Roboto"/>
            </a:endParaRPr>
          </a:p>
        </p:txBody>
      </p:sp>
      <p:sp>
        <p:nvSpPr>
          <p:cNvPr id="189" name="Google Shape;189;p28"/>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9"/>
          <p:cNvPicPr preferRelativeResize="0"/>
          <p:nvPr/>
        </p:nvPicPr>
        <p:blipFill>
          <a:blip r:embed="rId3">
            <a:alphaModFix/>
          </a:blip>
          <a:stretch>
            <a:fillRect/>
          </a:stretch>
        </p:blipFill>
        <p:spPr>
          <a:xfrm>
            <a:off x="474363" y="272700"/>
            <a:ext cx="7923025" cy="4700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title"/>
          </p:nvPr>
        </p:nvSpPr>
        <p:spPr>
          <a:xfrm>
            <a:off x="311700" y="2645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What is Fill Factor?</a:t>
            </a:r>
            <a:endParaRPr sz="2600"/>
          </a:p>
        </p:txBody>
      </p:sp>
      <p:sp>
        <p:nvSpPr>
          <p:cNvPr id="200" name="Google Shape;200;p30"/>
          <p:cNvSpPr txBox="1"/>
          <p:nvPr/>
        </p:nvSpPr>
        <p:spPr>
          <a:xfrm>
            <a:off x="413325" y="941450"/>
            <a:ext cx="8365800" cy="3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latin typeface="Roboto"/>
                <a:ea typeface="Roboto"/>
                <a:cs typeface="Roboto"/>
                <a:sym typeface="Roboto"/>
              </a:rPr>
              <a:t>Fill factor is a count of the total droplets present at the different stages of the incubation period (~6 hours)</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b="1">
                <a:solidFill>
                  <a:schemeClr val="dk2"/>
                </a:solidFill>
                <a:latin typeface="Roboto"/>
                <a:ea typeface="Roboto"/>
                <a:cs typeface="Roboto"/>
                <a:sym typeface="Roboto"/>
              </a:rPr>
              <a:t>FFI (fill factor initial):</a:t>
            </a:r>
            <a:r>
              <a:rPr lang="en" sz="1800">
                <a:solidFill>
                  <a:schemeClr val="dk2"/>
                </a:solidFill>
                <a:latin typeface="Roboto"/>
                <a:ea typeface="Roboto"/>
                <a:cs typeface="Roboto"/>
                <a:sym typeface="Roboto"/>
              </a:rPr>
              <a:t> The total number of droplets present when the specimen is first loaded into the chip</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b="1">
                <a:solidFill>
                  <a:schemeClr val="dk2"/>
                </a:solidFill>
                <a:latin typeface="Roboto"/>
                <a:ea typeface="Roboto"/>
                <a:cs typeface="Roboto"/>
                <a:sym typeface="Roboto"/>
              </a:rPr>
              <a:t>FFF (fill factor final):</a:t>
            </a:r>
            <a:r>
              <a:rPr lang="en" sz="1800">
                <a:solidFill>
                  <a:schemeClr val="dk2"/>
                </a:solidFill>
                <a:latin typeface="Roboto"/>
                <a:ea typeface="Roboto"/>
                <a:cs typeface="Roboto"/>
                <a:sym typeface="Roboto"/>
              </a:rPr>
              <a:t> The number of droplets present when the incubation period is over and we finish collecting bacterial data.</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a:solidFill>
                  <a:schemeClr val="dk2"/>
                </a:solidFill>
                <a:latin typeface="Roboto"/>
                <a:ea typeface="Roboto"/>
                <a:cs typeface="Roboto"/>
                <a:sym typeface="Roboto"/>
              </a:rPr>
              <a:t>If fewer droplets are observed at the end of the study than were observed at the beginning, it is highly likely that those droplets were lost to coalescence.</a:t>
            </a:r>
            <a:endParaRPr sz="1800">
              <a:solidFill>
                <a:schemeClr val="dk2"/>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1"/>
          <p:cNvSpPr txBox="1">
            <a:spLocks noGrp="1"/>
          </p:cNvSpPr>
          <p:nvPr>
            <p:ph type="title"/>
          </p:nvPr>
        </p:nvSpPr>
        <p:spPr>
          <a:xfrm>
            <a:off x="598100" y="638222"/>
            <a:ext cx="8222100" cy="377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Fill Factor Score:</a:t>
            </a:r>
            <a:endParaRPr/>
          </a:p>
          <a:p>
            <a:pPr marL="0" lvl="0" indent="0" algn="l" rtl="0">
              <a:spcBef>
                <a:spcPts val="0"/>
              </a:spcBef>
              <a:spcAft>
                <a:spcPts val="0"/>
              </a:spcAft>
              <a:buNone/>
            </a:pPr>
            <a:endParaRPr/>
          </a:p>
          <a:p>
            <a:pPr marL="0" lvl="0" indent="0" algn="ctr" rtl="0">
              <a:spcBef>
                <a:spcPts val="0"/>
              </a:spcBef>
              <a:spcAft>
                <a:spcPts val="0"/>
              </a:spcAft>
              <a:buNone/>
            </a:pPr>
            <a:r>
              <a:rPr lang="en"/>
              <a:t>| 1 - (initial f.f. / final f.f.)|</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problem</a:t>
            </a:r>
            <a:endParaRPr/>
          </a:p>
        </p:txBody>
      </p:sp>
      <p:grpSp>
        <p:nvGrpSpPr>
          <p:cNvPr id="92" name="Google Shape;92;p14"/>
          <p:cNvGrpSpPr/>
          <p:nvPr/>
        </p:nvGrpSpPr>
        <p:grpSpPr>
          <a:xfrm>
            <a:off x="431859" y="1304875"/>
            <a:ext cx="3802477" cy="3416400"/>
            <a:chOff x="431925" y="1304875"/>
            <a:chExt cx="2628925" cy="3416400"/>
          </a:xfrm>
        </p:grpSpPr>
        <p:sp>
          <p:nvSpPr>
            <p:cNvPr id="93" name="Google Shape;93;p14"/>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4"/>
          <p:cNvSpPr txBox="1">
            <a:spLocks noGrp="1"/>
          </p:cNvSpPr>
          <p:nvPr>
            <p:ph type="body" idx="4294967295"/>
          </p:nvPr>
        </p:nvSpPr>
        <p:spPr>
          <a:xfrm>
            <a:off x="506425"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About the Company</a:t>
            </a:r>
            <a:endParaRPr>
              <a:solidFill>
                <a:schemeClr val="lt1"/>
              </a:solidFill>
            </a:endParaRPr>
          </a:p>
        </p:txBody>
      </p:sp>
      <p:sp>
        <p:nvSpPr>
          <p:cNvPr id="96" name="Google Shape;96;p14"/>
          <p:cNvSpPr txBox="1">
            <a:spLocks noGrp="1"/>
          </p:cNvSpPr>
          <p:nvPr>
            <p:ph type="body" idx="4294967295"/>
          </p:nvPr>
        </p:nvSpPr>
        <p:spPr>
          <a:xfrm>
            <a:off x="508325" y="1850300"/>
            <a:ext cx="32805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This biotechnology company is working on a medical device that will use a microfluidics to help doctors diagnose bacterial pneumonia patients.</a:t>
            </a:r>
            <a:endParaRPr sz="1600" dirty="0"/>
          </a:p>
          <a:p>
            <a:pPr marL="0" lvl="0" indent="0" algn="l" rtl="0">
              <a:spcBef>
                <a:spcPts val="1600"/>
              </a:spcBef>
              <a:spcAft>
                <a:spcPts val="0"/>
              </a:spcAft>
              <a:buNone/>
            </a:pPr>
            <a:endParaRPr sz="1600" dirty="0"/>
          </a:p>
          <a:p>
            <a:pPr marL="0" lvl="0" indent="0" algn="l" rtl="0">
              <a:spcBef>
                <a:spcPts val="1600"/>
              </a:spcBef>
              <a:spcAft>
                <a:spcPts val="1600"/>
              </a:spcAft>
              <a:buNone/>
            </a:pPr>
            <a:endParaRPr sz="1600" dirty="0"/>
          </a:p>
        </p:txBody>
      </p:sp>
      <p:grpSp>
        <p:nvGrpSpPr>
          <p:cNvPr id="97" name="Google Shape;97;p14"/>
          <p:cNvGrpSpPr/>
          <p:nvPr/>
        </p:nvGrpSpPr>
        <p:grpSpPr>
          <a:xfrm>
            <a:off x="4700574" y="1304875"/>
            <a:ext cx="3987184" cy="3416400"/>
            <a:chOff x="3320450" y="1304875"/>
            <a:chExt cx="2632500" cy="3416400"/>
          </a:xfrm>
        </p:grpSpPr>
        <p:sp>
          <p:nvSpPr>
            <p:cNvPr id="98" name="Google Shape;98;p14"/>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4"/>
          <p:cNvSpPr txBox="1">
            <a:spLocks noGrp="1"/>
          </p:cNvSpPr>
          <p:nvPr>
            <p:ph type="body" idx="4294967295"/>
          </p:nvPr>
        </p:nvSpPr>
        <p:spPr>
          <a:xfrm>
            <a:off x="4772450"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The problem</a:t>
            </a:r>
            <a:endParaRPr>
              <a:solidFill>
                <a:schemeClr val="lt1"/>
              </a:solidFill>
            </a:endParaRPr>
          </a:p>
        </p:txBody>
      </p:sp>
      <p:sp>
        <p:nvSpPr>
          <p:cNvPr id="101" name="Google Shape;101;p14"/>
          <p:cNvSpPr txBox="1">
            <a:spLocks noGrp="1"/>
          </p:cNvSpPr>
          <p:nvPr>
            <p:ph type="body" idx="4294967295"/>
          </p:nvPr>
        </p:nvSpPr>
        <p:spPr>
          <a:xfrm>
            <a:off x="4848250" y="1850300"/>
            <a:ext cx="37230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The old raw material that was used to make a vital component of our device has been discontinued by the manufacturer. </a:t>
            </a:r>
            <a:endParaRPr sz="1600"/>
          </a:p>
          <a:p>
            <a:pPr marL="0" lvl="0" indent="0" algn="l" rtl="0">
              <a:spcBef>
                <a:spcPts val="1600"/>
              </a:spcBef>
              <a:spcAft>
                <a:spcPts val="1600"/>
              </a:spcAft>
              <a:buNone/>
            </a:pPr>
            <a:r>
              <a:rPr lang="en" sz="1600"/>
              <a:t>Our company needs us to evaluate a sample of a new raw material before deciding to order it in bulk.</a:t>
            </a:r>
            <a:endParaRPr sz="1100">
              <a:solidFill>
                <a:srgbClr val="1F2328"/>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32"/>
          <p:cNvPicPr preferRelativeResize="0"/>
          <p:nvPr/>
        </p:nvPicPr>
        <p:blipFill>
          <a:blip r:embed="rId3">
            <a:alphaModFix/>
          </a:blip>
          <a:stretch>
            <a:fillRect/>
          </a:stretch>
        </p:blipFill>
        <p:spPr>
          <a:xfrm>
            <a:off x="1156574" y="225025"/>
            <a:ext cx="6830851" cy="4306400"/>
          </a:xfrm>
          <a:prstGeom prst="rect">
            <a:avLst/>
          </a:prstGeom>
          <a:noFill/>
          <a:ln>
            <a:noFill/>
          </a:ln>
        </p:spPr>
      </p:pic>
      <p:sp>
        <p:nvSpPr>
          <p:cNvPr id="211" name="Google Shape;211;p32"/>
          <p:cNvSpPr txBox="1"/>
          <p:nvPr/>
        </p:nvSpPr>
        <p:spPr>
          <a:xfrm>
            <a:off x="887550" y="4480075"/>
            <a:ext cx="7368900" cy="4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Roboto"/>
                <a:ea typeface="Roboto"/>
                <a:cs typeface="Roboto"/>
                <a:sym typeface="Roboto"/>
              </a:rPr>
              <a:t>Between the dotted lines is the target range for the test surfactants.</a:t>
            </a:r>
            <a:endParaRPr sz="1800">
              <a:solidFill>
                <a:schemeClr val="lt1"/>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33"/>
          <p:cNvPicPr preferRelativeResize="0"/>
          <p:nvPr/>
        </p:nvPicPr>
        <p:blipFill>
          <a:blip r:embed="rId3">
            <a:alphaModFix/>
          </a:blip>
          <a:stretch>
            <a:fillRect/>
          </a:stretch>
        </p:blipFill>
        <p:spPr>
          <a:xfrm>
            <a:off x="1074350" y="188725"/>
            <a:ext cx="6864605" cy="4327674"/>
          </a:xfrm>
          <a:prstGeom prst="rect">
            <a:avLst/>
          </a:prstGeom>
          <a:noFill/>
          <a:ln>
            <a:noFill/>
          </a:ln>
        </p:spPr>
      </p:pic>
      <p:sp>
        <p:nvSpPr>
          <p:cNvPr id="217" name="Google Shape;217;p33"/>
          <p:cNvSpPr txBox="1"/>
          <p:nvPr/>
        </p:nvSpPr>
        <p:spPr>
          <a:xfrm>
            <a:off x="887550" y="4480075"/>
            <a:ext cx="7368900" cy="4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Roboto"/>
                <a:ea typeface="Roboto"/>
                <a:cs typeface="Roboto"/>
                <a:sym typeface="Roboto"/>
              </a:rPr>
              <a:t>Both target surfactants are in the acceptable range.</a:t>
            </a:r>
            <a:endParaRPr sz="1800">
              <a:solidFill>
                <a:schemeClr val="lt1"/>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34"/>
          <p:cNvPicPr preferRelativeResize="0"/>
          <p:nvPr/>
        </p:nvPicPr>
        <p:blipFill>
          <a:blip r:embed="rId3">
            <a:alphaModFix/>
          </a:blip>
          <a:stretch>
            <a:fillRect/>
          </a:stretch>
        </p:blipFill>
        <p:spPr>
          <a:xfrm>
            <a:off x="152400" y="361950"/>
            <a:ext cx="8839200" cy="4419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Statistics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Statistical Methodology</a:t>
            </a:r>
            <a:endParaRPr dirty="0"/>
          </a:p>
        </p:txBody>
      </p:sp>
      <p:sp>
        <p:nvSpPr>
          <p:cNvPr id="233" name="Google Shape;233;p36"/>
          <p:cNvSpPr txBox="1"/>
          <p:nvPr/>
        </p:nvSpPr>
        <p:spPr>
          <a:xfrm>
            <a:off x="428625" y="1092100"/>
            <a:ext cx="8607900" cy="353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dirty="0"/>
              <a:t>To determine the effectiveness of different surfactants in maintaining micelle formation in the emulsion solution for diagnosing bacterial pneumonia.</a:t>
            </a:r>
            <a:endParaRPr sz="1100" dirty="0"/>
          </a:p>
          <a:p>
            <a:pPr marL="0" lvl="0" indent="0" algn="l" rtl="0">
              <a:lnSpc>
                <a:spcPct val="115000"/>
              </a:lnSpc>
              <a:spcBef>
                <a:spcPts val="1200"/>
              </a:spcBef>
              <a:spcAft>
                <a:spcPts val="0"/>
              </a:spcAft>
              <a:buNone/>
            </a:pPr>
            <a:r>
              <a:rPr lang="en" sz="1300" b="1" dirty="0"/>
              <a:t>Hypotheses</a:t>
            </a:r>
            <a:endParaRPr sz="1300" b="1" dirty="0"/>
          </a:p>
          <a:p>
            <a:pPr marL="457200" lvl="0" indent="-298450" algn="l" rtl="0">
              <a:lnSpc>
                <a:spcPct val="115000"/>
              </a:lnSpc>
              <a:spcBef>
                <a:spcPts val="1200"/>
              </a:spcBef>
              <a:spcAft>
                <a:spcPts val="0"/>
              </a:spcAft>
              <a:buSzPts val="1100"/>
              <a:buChar char="●"/>
            </a:pPr>
            <a:r>
              <a:rPr lang="en" sz="1100" dirty="0"/>
              <a:t>Null Hypothesis (H0): There is no significant difference in the effectiveness of different surfactants.</a:t>
            </a:r>
            <a:endParaRPr sz="1100" dirty="0"/>
          </a:p>
          <a:p>
            <a:pPr marL="457200" lvl="0" indent="-298450" algn="l" rtl="0">
              <a:lnSpc>
                <a:spcPct val="115000"/>
              </a:lnSpc>
              <a:spcBef>
                <a:spcPts val="0"/>
              </a:spcBef>
              <a:spcAft>
                <a:spcPts val="0"/>
              </a:spcAft>
              <a:buSzPts val="1100"/>
              <a:buChar char="●"/>
            </a:pPr>
            <a:r>
              <a:rPr lang="en" sz="1100" dirty="0"/>
              <a:t>Alternative Hypothesis (H1): There is a significant difference in the effectiveness of different surfactants.</a:t>
            </a:r>
            <a:endParaRPr sz="1100" dirty="0"/>
          </a:p>
          <a:p>
            <a:pPr marL="0" lvl="0" indent="0" algn="l" rtl="0">
              <a:lnSpc>
                <a:spcPct val="115000"/>
              </a:lnSpc>
              <a:spcBef>
                <a:spcPts val="1400"/>
              </a:spcBef>
              <a:spcAft>
                <a:spcPts val="0"/>
              </a:spcAft>
              <a:buNone/>
            </a:pPr>
            <a:r>
              <a:rPr lang="en" sz="1300" b="1" dirty="0"/>
              <a:t>Experimental Design</a:t>
            </a:r>
            <a:endParaRPr sz="1300" b="1" dirty="0"/>
          </a:p>
          <a:p>
            <a:pPr marL="0" lvl="0" indent="0" algn="l" rtl="0">
              <a:lnSpc>
                <a:spcPct val="115000"/>
              </a:lnSpc>
              <a:spcBef>
                <a:spcPts val="1200"/>
              </a:spcBef>
              <a:spcAft>
                <a:spcPts val="0"/>
              </a:spcAft>
              <a:buNone/>
            </a:pPr>
            <a:r>
              <a:rPr lang="en" sz="1100" b="1" dirty="0"/>
              <a:t>Surfactants</a:t>
            </a:r>
            <a:endParaRPr sz="1100" b="1" dirty="0"/>
          </a:p>
          <a:p>
            <a:pPr marL="457200" lvl="0" indent="-298450" algn="l" rtl="0">
              <a:lnSpc>
                <a:spcPct val="115000"/>
              </a:lnSpc>
              <a:spcBef>
                <a:spcPts val="1200"/>
              </a:spcBef>
              <a:spcAft>
                <a:spcPts val="0"/>
              </a:spcAft>
              <a:buSzPts val="1100"/>
              <a:buChar char="●"/>
            </a:pPr>
            <a:r>
              <a:rPr lang="en" sz="1100" dirty="0"/>
              <a:t>Surfactant A (e.g., NK-R102)</a:t>
            </a:r>
            <a:endParaRPr sz="1100" dirty="0"/>
          </a:p>
          <a:p>
            <a:pPr marL="457200" lvl="0" indent="-298450" algn="l" rtl="0">
              <a:lnSpc>
                <a:spcPct val="115000"/>
              </a:lnSpc>
              <a:spcBef>
                <a:spcPts val="0"/>
              </a:spcBef>
              <a:spcAft>
                <a:spcPts val="0"/>
              </a:spcAft>
              <a:buSzPts val="1100"/>
              <a:buChar char="●"/>
            </a:pPr>
            <a:r>
              <a:rPr lang="en" sz="1100" dirty="0"/>
              <a:t>Surfactant B (e.g., NK-R104)</a:t>
            </a:r>
            <a:endParaRPr sz="1100" dirty="0"/>
          </a:p>
          <a:p>
            <a:pPr marL="457200" lvl="0" indent="-298450" algn="l" rtl="0">
              <a:lnSpc>
                <a:spcPct val="115000"/>
              </a:lnSpc>
              <a:spcBef>
                <a:spcPts val="0"/>
              </a:spcBef>
              <a:spcAft>
                <a:spcPts val="0"/>
              </a:spcAft>
              <a:buSzPts val="1100"/>
              <a:buChar char="●"/>
            </a:pPr>
            <a:r>
              <a:rPr lang="en" sz="1100" dirty="0"/>
              <a:t>Surfactant C(compare) (e.g., NK-R84)</a:t>
            </a:r>
            <a:endParaRPr sz="1100" dirty="0"/>
          </a:p>
          <a:p>
            <a:pPr marL="0" lvl="0" indent="0" algn="l" rtl="0">
              <a:lnSpc>
                <a:spcPct val="115000"/>
              </a:lnSpc>
              <a:spcBef>
                <a:spcPts val="1200"/>
              </a:spcBef>
              <a:spcAft>
                <a:spcPts val="0"/>
              </a:spcAft>
              <a:buNone/>
            </a:pPr>
            <a:r>
              <a:rPr lang="en" sz="1100" b="1" dirty="0"/>
              <a:t>Metrics</a:t>
            </a:r>
            <a:endParaRPr sz="1100" b="1" dirty="0"/>
          </a:p>
          <a:p>
            <a:pPr marL="457200" lvl="0" indent="-298450" algn="l" rtl="0">
              <a:lnSpc>
                <a:spcPct val="115000"/>
              </a:lnSpc>
              <a:spcBef>
                <a:spcPts val="1200"/>
              </a:spcBef>
              <a:spcAft>
                <a:spcPts val="0"/>
              </a:spcAft>
              <a:buSzPts val="1100"/>
              <a:buChar char="●"/>
            </a:pPr>
            <a:r>
              <a:rPr lang="en" sz="1100" dirty="0"/>
              <a:t>Total Droplets</a:t>
            </a:r>
            <a:endParaRPr sz="1100" dirty="0"/>
          </a:p>
          <a:p>
            <a:pPr marL="457200" lvl="0" indent="-298450" algn="l" rtl="0">
              <a:lnSpc>
                <a:spcPct val="115000"/>
              </a:lnSpc>
              <a:spcBef>
                <a:spcPts val="0"/>
              </a:spcBef>
              <a:spcAft>
                <a:spcPts val="0"/>
              </a:spcAft>
              <a:buSzPts val="1100"/>
              <a:buChar char="●"/>
            </a:pPr>
            <a:r>
              <a:rPr lang="en" sz="1100" dirty="0"/>
              <a:t>Doublets</a:t>
            </a:r>
            <a:endParaRPr sz="1100" dirty="0"/>
          </a:p>
          <a:p>
            <a:pPr marL="457200" lvl="0" indent="-298450" algn="l" rtl="0">
              <a:lnSpc>
                <a:spcPct val="115000"/>
              </a:lnSpc>
              <a:spcBef>
                <a:spcPts val="0"/>
              </a:spcBef>
              <a:spcAft>
                <a:spcPts val="0"/>
              </a:spcAft>
              <a:buSzPts val="1100"/>
              <a:buChar char="●"/>
            </a:pPr>
            <a:r>
              <a:rPr lang="en" sz="1100" dirty="0"/>
              <a:t>Fill Factor Score</a:t>
            </a:r>
            <a:endParaRPr sz="1100" dirty="0"/>
          </a:p>
          <a:p>
            <a:pPr marL="0" lvl="0" indent="0" algn="l" rtl="0">
              <a:spcBef>
                <a:spcPts val="1200"/>
              </a:spcBef>
              <a:spcAft>
                <a:spcPts val="0"/>
              </a:spcAft>
              <a:buNone/>
            </a:pPr>
            <a:endParaRPr sz="1800" dirty="0">
              <a:solidFill>
                <a:schemeClr val="dk2"/>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Frequency Distributions</a:t>
            </a:r>
            <a:endParaRPr/>
          </a:p>
        </p:txBody>
      </p:sp>
      <p:pic>
        <p:nvPicPr>
          <p:cNvPr id="239" name="Google Shape;239;p37"/>
          <p:cNvPicPr preferRelativeResize="0"/>
          <p:nvPr/>
        </p:nvPicPr>
        <p:blipFill>
          <a:blip r:embed="rId3">
            <a:alphaModFix/>
          </a:blip>
          <a:stretch>
            <a:fillRect/>
          </a:stretch>
        </p:blipFill>
        <p:spPr>
          <a:xfrm>
            <a:off x="289375" y="1131475"/>
            <a:ext cx="3193424" cy="1701800"/>
          </a:xfrm>
          <a:prstGeom prst="rect">
            <a:avLst/>
          </a:prstGeom>
          <a:noFill/>
          <a:ln>
            <a:noFill/>
          </a:ln>
        </p:spPr>
      </p:pic>
      <p:pic>
        <p:nvPicPr>
          <p:cNvPr id="240" name="Google Shape;240;p37"/>
          <p:cNvPicPr preferRelativeResize="0"/>
          <p:nvPr/>
        </p:nvPicPr>
        <p:blipFill>
          <a:blip r:embed="rId4">
            <a:alphaModFix/>
          </a:blip>
          <a:stretch>
            <a:fillRect/>
          </a:stretch>
        </p:blipFill>
        <p:spPr>
          <a:xfrm>
            <a:off x="289375" y="2887325"/>
            <a:ext cx="3193424" cy="1762386"/>
          </a:xfrm>
          <a:prstGeom prst="rect">
            <a:avLst/>
          </a:prstGeom>
          <a:noFill/>
          <a:ln>
            <a:noFill/>
          </a:ln>
        </p:spPr>
      </p:pic>
      <p:pic>
        <p:nvPicPr>
          <p:cNvPr id="241" name="Google Shape;241;p37"/>
          <p:cNvPicPr preferRelativeResize="0"/>
          <p:nvPr/>
        </p:nvPicPr>
        <p:blipFill>
          <a:blip r:embed="rId5">
            <a:alphaModFix/>
          </a:blip>
          <a:stretch>
            <a:fillRect/>
          </a:stretch>
        </p:blipFill>
        <p:spPr>
          <a:xfrm>
            <a:off x="3606150" y="1131475"/>
            <a:ext cx="3277893" cy="1745401"/>
          </a:xfrm>
          <a:prstGeom prst="rect">
            <a:avLst/>
          </a:prstGeom>
          <a:noFill/>
          <a:ln>
            <a:noFill/>
          </a:ln>
        </p:spPr>
      </p:pic>
      <p:sp>
        <p:nvSpPr>
          <p:cNvPr id="242" name="Google Shape;242;p37"/>
          <p:cNvSpPr txBox="1"/>
          <p:nvPr/>
        </p:nvSpPr>
        <p:spPr>
          <a:xfrm>
            <a:off x="3719600" y="2915625"/>
            <a:ext cx="3138300" cy="162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i="1">
                <a:solidFill>
                  <a:srgbClr val="111111"/>
                </a:solidFill>
              </a:rPr>
              <a:t>All metrics show extreme or near extreme skewness</a:t>
            </a:r>
            <a:endParaRPr sz="1800" i="1">
              <a:solidFill>
                <a:srgbClr val="111111"/>
              </a:solidFill>
            </a:endParaRPr>
          </a:p>
          <a:p>
            <a:pPr marL="457200" lvl="0" indent="-304800" algn="l" rtl="0">
              <a:spcBef>
                <a:spcPts val="0"/>
              </a:spcBef>
              <a:spcAft>
                <a:spcPts val="0"/>
              </a:spcAft>
              <a:buClr>
                <a:srgbClr val="111111"/>
              </a:buClr>
              <a:buSzPts val="1200"/>
              <a:buChar char="●"/>
            </a:pPr>
            <a:r>
              <a:rPr lang="en" sz="1200">
                <a:solidFill>
                  <a:srgbClr val="111111"/>
                </a:solidFill>
              </a:rPr>
              <a:t>Product of experimental data</a:t>
            </a:r>
            <a:endParaRPr sz="1200">
              <a:solidFill>
                <a:srgbClr val="111111"/>
              </a:solidFill>
            </a:endParaRPr>
          </a:p>
          <a:p>
            <a:pPr marL="457200" lvl="0" indent="-304800" algn="l" rtl="0">
              <a:spcBef>
                <a:spcPts val="0"/>
              </a:spcBef>
              <a:spcAft>
                <a:spcPts val="0"/>
              </a:spcAft>
              <a:buClr>
                <a:srgbClr val="111111"/>
              </a:buClr>
              <a:buSzPts val="1200"/>
              <a:buChar char="●"/>
            </a:pPr>
            <a:r>
              <a:rPr lang="en" sz="1200">
                <a:solidFill>
                  <a:srgbClr val="111111"/>
                </a:solidFill>
              </a:rPr>
              <a:t>Needs transformation</a:t>
            </a:r>
            <a:endParaRPr sz="1200">
              <a:solidFill>
                <a:srgbClr val="111111"/>
              </a:solidFill>
            </a:endParaRPr>
          </a:p>
          <a:p>
            <a:pPr marL="457200" lvl="0" indent="-304800" algn="l" rtl="0">
              <a:spcBef>
                <a:spcPts val="0"/>
              </a:spcBef>
              <a:spcAft>
                <a:spcPts val="0"/>
              </a:spcAft>
              <a:buClr>
                <a:srgbClr val="111111"/>
              </a:buClr>
              <a:buSzPts val="1200"/>
              <a:buChar char="●"/>
            </a:pPr>
            <a:r>
              <a:rPr lang="en" sz="1200">
                <a:solidFill>
                  <a:srgbClr val="111111"/>
                </a:solidFill>
              </a:rPr>
              <a:t>May violate certain assumptions</a:t>
            </a:r>
            <a:endParaRPr sz="1200">
              <a:solidFill>
                <a:srgbClr val="11111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 2</a:t>
            </a:r>
            <a:endParaRPr/>
          </a:p>
        </p:txBody>
      </p:sp>
      <p:sp>
        <p:nvSpPr>
          <p:cNvPr id="248" name="Google Shape;248;p38"/>
          <p:cNvSpPr txBox="1"/>
          <p:nvPr/>
        </p:nvSpPr>
        <p:spPr>
          <a:xfrm>
            <a:off x="358400" y="1031600"/>
            <a:ext cx="8654700" cy="38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t>Data Preparation</a:t>
            </a:r>
            <a:endParaRPr sz="1100" dirty="0"/>
          </a:p>
          <a:p>
            <a:pPr marL="457200" lvl="0" indent="-298450" algn="l" rtl="0">
              <a:lnSpc>
                <a:spcPct val="115000"/>
              </a:lnSpc>
              <a:spcBef>
                <a:spcPts val="1200"/>
              </a:spcBef>
              <a:spcAft>
                <a:spcPts val="0"/>
              </a:spcAft>
              <a:buSzPts val="1100"/>
              <a:buChar char="●"/>
            </a:pPr>
            <a:r>
              <a:rPr lang="en" sz="1100" b="1" dirty="0"/>
              <a:t>Calculated FFF/FFI</a:t>
            </a:r>
            <a:endParaRPr sz="1100" dirty="0"/>
          </a:p>
          <a:p>
            <a:pPr marL="914400" lvl="1" indent="-298450" algn="l" rtl="0">
              <a:lnSpc>
                <a:spcPct val="115000"/>
              </a:lnSpc>
              <a:spcBef>
                <a:spcPts val="0"/>
              </a:spcBef>
              <a:spcAft>
                <a:spcPts val="0"/>
              </a:spcAft>
              <a:buSzPts val="1100"/>
              <a:buChar char="○"/>
            </a:pPr>
            <a:r>
              <a:rPr lang="en" sz="1100" dirty="0"/>
              <a:t>FFF/FFI was calculated as |1 - (initial fill factor / final fill factor)|.</a:t>
            </a:r>
            <a:endParaRPr sz="1100" dirty="0"/>
          </a:p>
          <a:p>
            <a:pPr marL="457200" lvl="0" indent="-298450" algn="l" rtl="0">
              <a:lnSpc>
                <a:spcPct val="115000"/>
              </a:lnSpc>
              <a:spcBef>
                <a:spcPts val="0"/>
              </a:spcBef>
              <a:spcAft>
                <a:spcPts val="0"/>
              </a:spcAft>
              <a:buSzPts val="1100"/>
              <a:buChar char="●"/>
            </a:pPr>
            <a:r>
              <a:rPr lang="en" sz="1100" b="1" dirty="0"/>
              <a:t>Data Conversion</a:t>
            </a:r>
            <a:endParaRPr sz="1100" dirty="0"/>
          </a:p>
          <a:p>
            <a:pPr marL="914400" lvl="1" indent="-298450" algn="l" rtl="0">
              <a:lnSpc>
                <a:spcPct val="115000"/>
              </a:lnSpc>
              <a:spcBef>
                <a:spcPts val="0"/>
              </a:spcBef>
              <a:spcAft>
                <a:spcPts val="0"/>
              </a:spcAft>
              <a:buSzPts val="1100"/>
              <a:buChar char="○"/>
            </a:pPr>
            <a:r>
              <a:rPr lang="en" sz="1100" dirty="0"/>
              <a:t>Converted data to numeric and handled non-numeric values.</a:t>
            </a:r>
            <a:endParaRPr sz="1100" dirty="0"/>
          </a:p>
          <a:p>
            <a:pPr marL="457200" lvl="0" indent="-298450" algn="l" rtl="0">
              <a:lnSpc>
                <a:spcPct val="115000"/>
              </a:lnSpc>
              <a:spcBef>
                <a:spcPts val="0"/>
              </a:spcBef>
              <a:spcAft>
                <a:spcPts val="0"/>
              </a:spcAft>
              <a:buSzPts val="1100"/>
              <a:buChar char="●"/>
            </a:pPr>
            <a:r>
              <a:rPr lang="en" sz="1100" b="1" dirty="0"/>
              <a:t>Handling Missing Values</a:t>
            </a:r>
            <a:endParaRPr sz="1100" dirty="0"/>
          </a:p>
          <a:p>
            <a:pPr marL="914400" lvl="1" indent="-298450" algn="l" rtl="0">
              <a:lnSpc>
                <a:spcPct val="115000"/>
              </a:lnSpc>
              <a:spcBef>
                <a:spcPts val="0"/>
              </a:spcBef>
              <a:spcAft>
                <a:spcPts val="0"/>
              </a:spcAft>
              <a:buSzPts val="1100"/>
              <a:buChar char="○"/>
            </a:pPr>
            <a:r>
              <a:rPr lang="en" sz="1100" dirty="0"/>
              <a:t>Dropped missing values to ensure clean and reliable analysis.</a:t>
            </a:r>
            <a:endParaRPr sz="1100" dirty="0"/>
          </a:p>
          <a:p>
            <a:pPr marL="0" lvl="0" indent="0" algn="l" rtl="0">
              <a:lnSpc>
                <a:spcPct val="115000"/>
              </a:lnSpc>
              <a:spcBef>
                <a:spcPts val="1200"/>
              </a:spcBef>
              <a:spcAft>
                <a:spcPts val="0"/>
              </a:spcAft>
              <a:buNone/>
            </a:pPr>
            <a:r>
              <a:rPr lang="en" sz="1300" b="1" dirty="0"/>
              <a:t>Exploratory Data Analysis (EDA)</a:t>
            </a:r>
            <a:endParaRPr sz="1300" dirty="0"/>
          </a:p>
          <a:p>
            <a:pPr marL="457200" lvl="0" indent="-298450" algn="l" rtl="0">
              <a:lnSpc>
                <a:spcPct val="115000"/>
              </a:lnSpc>
              <a:spcBef>
                <a:spcPts val="1200"/>
              </a:spcBef>
              <a:spcAft>
                <a:spcPts val="0"/>
              </a:spcAft>
              <a:buSzPts val="1100"/>
              <a:buChar char="●"/>
            </a:pPr>
            <a:r>
              <a:rPr lang="en" sz="1100" b="1" dirty="0"/>
              <a:t>Summary Statistics</a:t>
            </a:r>
            <a:endParaRPr sz="1100" dirty="0"/>
          </a:p>
          <a:p>
            <a:pPr marL="914400" lvl="1" indent="-298450" algn="l" rtl="0">
              <a:lnSpc>
                <a:spcPct val="115000"/>
              </a:lnSpc>
              <a:spcBef>
                <a:spcPts val="0"/>
              </a:spcBef>
              <a:spcAft>
                <a:spcPts val="0"/>
              </a:spcAft>
              <a:buSzPts val="1100"/>
              <a:buChar char="○"/>
            </a:pPr>
            <a:r>
              <a:rPr lang="en" sz="1100" dirty="0"/>
              <a:t>Computed summary statistics for each metric to understand central tendency and variability.</a:t>
            </a:r>
            <a:endParaRPr sz="1100" dirty="0"/>
          </a:p>
          <a:p>
            <a:pPr marL="0" lvl="0" indent="0" algn="l" rtl="0">
              <a:spcBef>
                <a:spcPts val="1200"/>
              </a:spcBef>
              <a:spcAft>
                <a:spcPts val="0"/>
              </a:spcAft>
              <a:buNone/>
            </a:pPr>
            <a:r>
              <a:rPr lang="en" sz="1300" b="1" dirty="0"/>
              <a:t>Data Transformation</a:t>
            </a:r>
            <a:endParaRPr sz="1300" dirty="0"/>
          </a:p>
          <a:p>
            <a:pPr marL="457200" lvl="0" indent="-298450" algn="l" rtl="0">
              <a:lnSpc>
                <a:spcPct val="115000"/>
              </a:lnSpc>
              <a:spcBef>
                <a:spcPts val="1200"/>
              </a:spcBef>
              <a:spcAft>
                <a:spcPts val="0"/>
              </a:spcAft>
              <a:buSzPts val="1100"/>
              <a:buChar char="●"/>
            </a:pPr>
            <a:r>
              <a:rPr lang="en" sz="1100" dirty="0"/>
              <a:t>Applied log transformation to handle skewness and make the data more normally distributed for hypothesis testing.</a:t>
            </a:r>
            <a:endParaRPr sz="1100" dirty="0"/>
          </a:p>
          <a:p>
            <a:pPr marL="0" lvl="0" indent="0" algn="l" rtl="0">
              <a:spcBef>
                <a:spcPts val="1200"/>
              </a:spcBef>
              <a:spcAft>
                <a:spcPts val="0"/>
              </a:spcAft>
              <a:buNone/>
            </a:pPr>
            <a:endParaRPr sz="1800" dirty="0">
              <a:solidFill>
                <a:schemeClr val="dk2"/>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 3</a:t>
            </a:r>
            <a:endParaRPr/>
          </a:p>
        </p:txBody>
      </p:sp>
      <p:sp>
        <p:nvSpPr>
          <p:cNvPr id="254" name="Google Shape;254;p39"/>
          <p:cNvSpPr txBox="1"/>
          <p:nvPr/>
        </p:nvSpPr>
        <p:spPr>
          <a:xfrm>
            <a:off x="287700" y="1127350"/>
            <a:ext cx="8684100" cy="385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700" b="1" dirty="0"/>
              <a:t>Hypothesis Testing</a:t>
            </a:r>
            <a:endParaRPr sz="1700" dirty="0"/>
          </a:p>
          <a:p>
            <a:pPr marL="457200" lvl="0" indent="-323850" algn="l" rtl="0">
              <a:lnSpc>
                <a:spcPct val="115000"/>
              </a:lnSpc>
              <a:spcBef>
                <a:spcPts val="1200"/>
              </a:spcBef>
              <a:spcAft>
                <a:spcPts val="0"/>
              </a:spcAft>
              <a:buSzPts val="1500"/>
              <a:buChar char="●"/>
            </a:pPr>
            <a:r>
              <a:rPr lang="en" sz="1500" b="1" dirty="0"/>
              <a:t>T-tests</a:t>
            </a:r>
            <a:endParaRPr sz="1500" dirty="0"/>
          </a:p>
          <a:p>
            <a:pPr marL="914400" lvl="1" indent="-323850" algn="l" rtl="0">
              <a:lnSpc>
                <a:spcPct val="115000"/>
              </a:lnSpc>
              <a:spcBef>
                <a:spcPts val="0"/>
              </a:spcBef>
              <a:spcAft>
                <a:spcPts val="0"/>
              </a:spcAft>
              <a:buSzPts val="1500"/>
              <a:buChar char="○"/>
            </a:pPr>
            <a:r>
              <a:rPr lang="en" sz="1500" dirty="0"/>
              <a:t>Conducted t-tests after log transformation to compare means </a:t>
            </a:r>
            <a:endParaRPr sz="1500" dirty="0"/>
          </a:p>
          <a:p>
            <a:pPr marL="457200" lvl="0" indent="-323850" algn="l" rtl="0">
              <a:lnSpc>
                <a:spcPct val="115000"/>
              </a:lnSpc>
              <a:spcBef>
                <a:spcPts val="0"/>
              </a:spcBef>
              <a:spcAft>
                <a:spcPts val="0"/>
              </a:spcAft>
              <a:buSzPts val="1500"/>
              <a:buChar char="●"/>
            </a:pPr>
            <a:r>
              <a:rPr lang="en" sz="1500" b="1" dirty="0"/>
              <a:t>Mann-Whitney U Tests</a:t>
            </a:r>
            <a:endParaRPr sz="1500" dirty="0"/>
          </a:p>
          <a:p>
            <a:pPr marL="914400" lvl="1" indent="-323850" algn="l" rtl="0">
              <a:lnSpc>
                <a:spcPct val="115000"/>
              </a:lnSpc>
              <a:spcBef>
                <a:spcPts val="0"/>
              </a:spcBef>
              <a:spcAft>
                <a:spcPts val="0"/>
              </a:spcAft>
              <a:buSzPts val="1500"/>
              <a:buChar char="○"/>
            </a:pPr>
            <a:r>
              <a:rPr lang="en" sz="1500" dirty="0"/>
              <a:t>Conducted Mann-Whitney U tests on original data to compare distributions </a:t>
            </a:r>
            <a:endParaRPr sz="1500" dirty="0"/>
          </a:p>
          <a:p>
            <a:pPr marL="1371600" lvl="2" indent="-323850" algn="l" rtl="0">
              <a:lnSpc>
                <a:spcPct val="115000"/>
              </a:lnSpc>
              <a:spcBef>
                <a:spcPts val="0"/>
              </a:spcBef>
              <a:spcAft>
                <a:spcPts val="0"/>
              </a:spcAft>
              <a:buSzPts val="1500"/>
              <a:buAutoNum type="romanLcPeriod"/>
            </a:pPr>
            <a:r>
              <a:rPr lang="en" sz="1500" dirty="0"/>
              <a:t>Justified because the data is not normally distributed</a:t>
            </a:r>
            <a:endParaRPr sz="1500" dirty="0"/>
          </a:p>
          <a:p>
            <a:pPr marL="0" lvl="0" indent="0" algn="l" rtl="0">
              <a:lnSpc>
                <a:spcPct val="115000"/>
              </a:lnSpc>
              <a:spcBef>
                <a:spcPts val="1200"/>
              </a:spcBef>
              <a:spcAft>
                <a:spcPts val="0"/>
              </a:spcAft>
              <a:buNone/>
            </a:pPr>
            <a:r>
              <a:rPr lang="en" sz="1700" b="1" dirty="0"/>
              <a:t>Effect Size Calculation</a:t>
            </a:r>
            <a:endParaRPr sz="1700" dirty="0"/>
          </a:p>
          <a:p>
            <a:pPr marL="457200" lvl="0" indent="-323850" algn="l" rtl="0">
              <a:lnSpc>
                <a:spcPct val="115000"/>
              </a:lnSpc>
              <a:spcBef>
                <a:spcPts val="1200"/>
              </a:spcBef>
              <a:spcAft>
                <a:spcPts val="0"/>
              </a:spcAft>
              <a:buSzPts val="1500"/>
              <a:buChar char="●"/>
            </a:pPr>
            <a:r>
              <a:rPr lang="en" sz="1500" b="1" dirty="0"/>
              <a:t>Cohen's d</a:t>
            </a:r>
            <a:endParaRPr sz="1500" dirty="0"/>
          </a:p>
          <a:p>
            <a:pPr marL="914400" lvl="1" indent="-323850" algn="l" rtl="0">
              <a:lnSpc>
                <a:spcPct val="115000"/>
              </a:lnSpc>
              <a:spcBef>
                <a:spcPts val="0"/>
              </a:spcBef>
              <a:spcAft>
                <a:spcPts val="0"/>
              </a:spcAft>
              <a:buSzPts val="1500"/>
              <a:buChar char="○"/>
            </a:pPr>
            <a:r>
              <a:rPr lang="en" sz="1500" dirty="0"/>
              <a:t>Calculated Cohen's d to assess the practical significance of differences </a:t>
            </a:r>
            <a:endParaRPr sz="1500" dirty="0"/>
          </a:p>
          <a:p>
            <a:pPr marL="0" lvl="0" indent="0" algn="l" rtl="0">
              <a:spcBef>
                <a:spcPts val="1200"/>
              </a:spcBef>
              <a:spcAft>
                <a:spcPts val="0"/>
              </a:spcAft>
              <a:buNone/>
            </a:pPr>
            <a:endParaRPr sz="1800" dirty="0">
              <a:solidFill>
                <a:schemeClr val="dk2"/>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Doublets</a:t>
            </a:r>
            <a:endParaRPr/>
          </a:p>
        </p:txBody>
      </p:sp>
      <p:sp>
        <p:nvSpPr>
          <p:cNvPr id="260" name="Google Shape;260;p40"/>
          <p:cNvSpPr txBox="1"/>
          <p:nvPr/>
        </p:nvSpPr>
        <p:spPr>
          <a:xfrm>
            <a:off x="261550" y="682900"/>
            <a:ext cx="8732400" cy="38940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1200"/>
              </a:spcBef>
              <a:spcAft>
                <a:spcPts val="0"/>
              </a:spcAft>
              <a:buNone/>
            </a:pPr>
            <a:endParaRPr sz="1200" b="1"/>
          </a:p>
          <a:p>
            <a:pPr marL="457200" lvl="0" indent="-323850" algn="l" rtl="0">
              <a:lnSpc>
                <a:spcPct val="200000"/>
              </a:lnSpc>
              <a:spcBef>
                <a:spcPts val="1200"/>
              </a:spcBef>
              <a:spcAft>
                <a:spcPts val="0"/>
              </a:spcAft>
              <a:buSzPts val="1500"/>
              <a:buChar char="●"/>
            </a:pPr>
            <a:r>
              <a:rPr lang="en" sz="1500"/>
              <a:t>NK-R102 vs NK-R84: Highly significant difference (p &lt; 0.001) with a medium effect size (-0.464), indicating that NK-R84 has a substantially higher mean value of doublets compared to NK-R102. A higher number of doublets can be indicative of undesirable aggregation, suggesting that NK-R102 is a preferable choice.</a:t>
            </a:r>
            <a:endParaRPr sz="1500"/>
          </a:p>
          <a:p>
            <a:pPr marL="457200" lvl="0" indent="-323850" algn="l" rtl="0">
              <a:lnSpc>
                <a:spcPct val="200000"/>
              </a:lnSpc>
              <a:spcBef>
                <a:spcPts val="0"/>
              </a:spcBef>
              <a:spcAft>
                <a:spcPts val="0"/>
              </a:spcAft>
              <a:buSzPts val="1500"/>
              <a:buChar char="●"/>
            </a:pPr>
            <a:r>
              <a:rPr lang="en" sz="1500"/>
              <a:t>NK-R104 vs NK-R84: Highly significant difference (p &lt; 0.001) with a medium effect size (-0.615), again showing that NK-R84 has a much higher mean value of doublets compared to NK-R104. This further supports the superiority of NK-R104 in minimizing aggregation.</a:t>
            </a:r>
            <a:endParaRPr sz="1500"/>
          </a:p>
          <a:p>
            <a:pPr marL="0" lvl="0" indent="0" algn="l" rtl="0">
              <a:spcBef>
                <a:spcPts val="1200"/>
              </a:spcBef>
              <a:spcAft>
                <a:spcPts val="0"/>
              </a:spcAft>
              <a:buNone/>
            </a:pPr>
            <a:endParaRPr sz="1900">
              <a:solidFill>
                <a:schemeClr val="dk2"/>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FFF/FFI</a:t>
            </a:r>
            <a:endParaRPr/>
          </a:p>
        </p:txBody>
      </p:sp>
      <p:sp>
        <p:nvSpPr>
          <p:cNvPr id="266" name="Google Shape;266;p41"/>
          <p:cNvSpPr txBox="1"/>
          <p:nvPr/>
        </p:nvSpPr>
        <p:spPr>
          <a:xfrm>
            <a:off x="290600" y="736150"/>
            <a:ext cx="8756700" cy="36132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endParaRPr sz="1500" b="1"/>
          </a:p>
          <a:p>
            <a:pPr marL="457200" lvl="0" indent="-323850" algn="l" rtl="0">
              <a:lnSpc>
                <a:spcPct val="200000"/>
              </a:lnSpc>
              <a:spcBef>
                <a:spcPts val="1200"/>
              </a:spcBef>
              <a:spcAft>
                <a:spcPts val="0"/>
              </a:spcAft>
              <a:buSzPts val="1500"/>
              <a:buChar char="●"/>
            </a:pPr>
            <a:r>
              <a:rPr lang="en" sz="1500"/>
              <a:t>NK-R102 vs NK-R84: Significant difference (p &lt; 0.05) with a small effect size (-0.204), showing that NK-R102 has a lower mean FFF/FFI value compared to NK-R84. Lower FFF/FFI values suggest better consistency and stability, favoring NK-R102.</a:t>
            </a:r>
            <a:endParaRPr sz="1500"/>
          </a:p>
          <a:p>
            <a:pPr marL="457200" lvl="0" indent="-323850" algn="l" rtl="0">
              <a:lnSpc>
                <a:spcPct val="200000"/>
              </a:lnSpc>
              <a:spcBef>
                <a:spcPts val="0"/>
              </a:spcBef>
              <a:spcAft>
                <a:spcPts val="0"/>
              </a:spcAft>
              <a:buSzPts val="1500"/>
              <a:buChar char="●"/>
            </a:pPr>
            <a:r>
              <a:rPr lang="en" sz="1500"/>
              <a:t>NK-R104 vs NK-R84: Significant difference (p &lt; 0.01) with a small effect size (-0.303), indicating NK-R104 also has a lower mean FFF/FFI value than NK-R84. This points to better performance and stability of NK-R104.</a:t>
            </a:r>
            <a:endParaRPr sz="1500"/>
          </a:p>
          <a:p>
            <a:pPr marL="0" lvl="0" indent="0" algn="l" rtl="0">
              <a:spcBef>
                <a:spcPts val="1200"/>
              </a:spcBef>
              <a:spcAft>
                <a:spcPts val="0"/>
              </a:spcAft>
              <a:buNone/>
            </a:pPr>
            <a:endParaRPr sz="1900">
              <a:solidFill>
                <a:schemeClr val="dk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a:off x="265500" y="203225"/>
            <a:ext cx="4045200" cy="6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600"/>
              <a:t>What is an emulsion? </a:t>
            </a:r>
            <a:endParaRPr sz="2400"/>
          </a:p>
        </p:txBody>
      </p:sp>
      <p:sp>
        <p:nvSpPr>
          <p:cNvPr id="107" name="Google Shape;107;p15"/>
          <p:cNvSpPr txBox="1">
            <a:spLocks noGrp="1"/>
          </p:cNvSpPr>
          <p:nvPr>
            <p:ph type="subTitle" idx="1"/>
          </p:nvPr>
        </p:nvSpPr>
        <p:spPr>
          <a:xfrm>
            <a:off x="265500" y="1010050"/>
            <a:ext cx="4045200" cy="3884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1F2328"/>
                </a:solidFill>
              </a:rPr>
              <a:t>Oxford dictionary: “</a:t>
            </a:r>
            <a:r>
              <a:rPr lang="en" sz="1150">
                <a:solidFill>
                  <a:srgbClr val="111111"/>
                </a:solidFill>
                <a:highlight>
                  <a:srgbClr val="FFFFFF"/>
                </a:highlight>
              </a:rPr>
              <a:t>A fine dispersion of minute droplets of one liquid in another in which it is not soluble or miscible.”</a:t>
            </a:r>
            <a:endParaRPr sz="1150">
              <a:solidFill>
                <a:srgbClr val="111111"/>
              </a:solidFill>
              <a:highlight>
                <a:srgbClr val="FFFFFF"/>
              </a:highlight>
            </a:endParaRPr>
          </a:p>
          <a:p>
            <a:pPr marL="0" lvl="0" indent="0" algn="l" rtl="0">
              <a:lnSpc>
                <a:spcPct val="115000"/>
              </a:lnSpc>
              <a:spcBef>
                <a:spcPts val="1600"/>
              </a:spcBef>
              <a:spcAft>
                <a:spcPts val="0"/>
              </a:spcAft>
              <a:buNone/>
            </a:pPr>
            <a:r>
              <a:rPr lang="en" sz="1800">
                <a:solidFill>
                  <a:srgbClr val="1F2328"/>
                </a:solidFill>
              </a:rPr>
              <a:t>In our context:</a:t>
            </a:r>
            <a:endParaRPr sz="1800">
              <a:solidFill>
                <a:srgbClr val="1F2328"/>
              </a:solidFill>
            </a:endParaRPr>
          </a:p>
          <a:p>
            <a:pPr marL="0" lvl="0" indent="0" algn="l" rtl="0">
              <a:lnSpc>
                <a:spcPct val="115000"/>
              </a:lnSpc>
              <a:spcBef>
                <a:spcPts val="1600"/>
              </a:spcBef>
              <a:spcAft>
                <a:spcPts val="0"/>
              </a:spcAft>
              <a:buNone/>
            </a:pPr>
            <a:r>
              <a:rPr lang="en" sz="1200">
                <a:solidFill>
                  <a:srgbClr val="1F2328"/>
                </a:solidFill>
                <a:highlight>
                  <a:srgbClr val="FFFFFF"/>
                </a:highlight>
              </a:rPr>
              <a:t>The emulsion solution is composite of water-based micelles suspended in an oil solution. </a:t>
            </a:r>
            <a:endParaRPr sz="1200">
              <a:solidFill>
                <a:srgbClr val="1F2328"/>
              </a:solidFill>
              <a:highlight>
                <a:srgbClr val="FFFFFF"/>
              </a:highlight>
            </a:endParaRPr>
          </a:p>
          <a:p>
            <a:pPr marL="0" lvl="0" indent="0" algn="l" rtl="0">
              <a:lnSpc>
                <a:spcPct val="115000"/>
              </a:lnSpc>
              <a:spcBef>
                <a:spcPts val="1600"/>
              </a:spcBef>
              <a:spcAft>
                <a:spcPts val="0"/>
              </a:spcAft>
              <a:buNone/>
            </a:pPr>
            <a:endParaRPr sz="1200">
              <a:solidFill>
                <a:srgbClr val="1F2328"/>
              </a:solidFill>
              <a:highlight>
                <a:srgbClr val="FFFFFF"/>
              </a:highlight>
            </a:endParaRPr>
          </a:p>
          <a:p>
            <a:pPr marL="0" lvl="0" indent="0" algn="l" rtl="0">
              <a:lnSpc>
                <a:spcPct val="115000"/>
              </a:lnSpc>
              <a:spcBef>
                <a:spcPts val="1600"/>
              </a:spcBef>
              <a:spcAft>
                <a:spcPts val="0"/>
              </a:spcAft>
              <a:buNone/>
            </a:pPr>
            <a:r>
              <a:rPr lang="en" sz="1200">
                <a:solidFill>
                  <a:srgbClr val="1F2328"/>
                </a:solidFill>
                <a:highlight>
                  <a:srgbClr val="FFFFFF"/>
                </a:highlight>
              </a:rPr>
              <a:t>Each micelle contains nutrient rich broth used for growing and analyzing the metabolism of a single bacterial cell with the hopes of diagnosing infections in future patients.</a:t>
            </a:r>
            <a:endParaRPr sz="1200">
              <a:solidFill>
                <a:srgbClr val="1F2328"/>
              </a:solidFill>
              <a:highlight>
                <a:srgbClr val="FFFFFF"/>
              </a:highlight>
            </a:endParaRPr>
          </a:p>
          <a:p>
            <a:pPr marL="0" lvl="0" indent="0" algn="l" rtl="0">
              <a:lnSpc>
                <a:spcPct val="115000"/>
              </a:lnSpc>
              <a:spcBef>
                <a:spcPts val="1600"/>
              </a:spcBef>
              <a:spcAft>
                <a:spcPts val="0"/>
              </a:spcAft>
              <a:buNone/>
            </a:pPr>
            <a:endParaRPr sz="1200">
              <a:solidFill>
                <a:srgbClr val="1F2328"/>
              </a:solidFill>
              <a:highlight>
                <a:srgbClr val="FFFFFF"/>
              </a:highlight>
            </a:endParaRPr>
          </a:p>
          <a:p>
            <a:pPr marL="0" lvl="0" indent="0" algn="l" rtl="0">
              <a:lnSpc>
                <a:spcPct val="115000"/>
              </a:lnSpc>
              <a:spcBef>
                <a:spcPts val="1600"/>
              </a:spcBef>
              <a:spcAft>
                <a:spcPts val="1600"/>
              </a:spcAft>
              <a:buNone/>
            </a:pPr>
            <a:endParaRPr sz="1200">
              <a:solidFill>
                <a:srgbClr val="1F2328"/>
              </a:solidFill>
              <a:highlight>
                <a:srgbClr val="FFFFFF"/>
              </a:highlight>
            </a:endParaRPr>
          </a:p>
        </p:txBody>
      </p:sp>
      <p:pic>
        <p:nvPicPr>
          <p:cNvPr id="108" name="Google Shape;108;p15"/>
          <p:cNvPicPr preferRelativeResize="0"/>
          <p:nvPr/>
        </p:nvPicPr>
        <p:blipFill rotWithShape="1">
          <a:blip r:embed="rId3">
            <a:alphaModFix/>
          </a:blip>
          <a:srcRect r="49974" b="16729"/>
          <a:stretch/>
        </p:blipFill>
        <p:spPr>
          <a:xfrm>
            <a:off x="5185688" y="714975"/>
            <a:ext cx="3371325" cy="3126375"/>
          </a:xfrm>
          <a:prstGeom prst="rect">
            <a:avLst/>
          </a:prstGeom>
          <a:noFill/>
          <a:ln>
            <a:noFill/>
          </a:ln>
        </p:spPr>
      </p:pic>
      <p:sp>
        <p:nvSpPr>
          <p:cNvPr id="109" name="Google Shape;109;p15"/>
          <p:cNvSpPr txBox="1"/>
          <p:nvPr/>
        </p:nvSpPr>
        <p:spPr>
          <a:xfrm>
            <a:off x="5185638" y="3915900"/>
            <a:ext cx="33714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rgbClr val="00FFFF"/>
                </a:solidFill>
              </a:rPr>
              <a:t>Image source: </a:t>
            </a:r>
            <a:r>
              <a:rPr lang="en" sz="700" u="sng">
                <a:solidFill>
                  <a:srgbClr val="00FFFF"/>
                </a:solidFill>
                <a:hlinkClick r:id="rId4">
                  <a:extLst>
                    <a:ext uri="{A12FA001-AC4F-418D-AE19-62706E023703}">
                      <ahyp:hlinkClr xmlns:ahyp="http://schemas.microsoft.com/office/drawing/2018/hyperlinkcolor" val="tx"/>
                    </a:ext>
                  </a:extLst>
                </a:hlinkClick>
              </a:rPr>
              <a:t>Schematic structure of a reverse and normal micelle. | Download Scientific Diagram (researchgate.net)</a:t>
            </a:r>
            <a:endParaRPr sz="700">
              <a:solidFill>
                <a:srgbClr val="00FFFF"/>
              </a:solidFill>
              <a:latin typeface="Roboto"/>
              <a:ea typeface="Roboto"/>
              <a:cs typeface="Roboto"/>
              <a:sym typeface="Roboto"/>
            </a:endParaRPr>
          </a:p>
        </p:txBody>
      </p:sp>
      <p:sp>
        <p:nvSpPr>
          <p:cNvPr id="110" name="Google Shape;110;p15"/>
          <p:cNvSpPr txBox="1"/>
          <p:nvPr/>
        </p:nvSpPr>
        <p:spPr>
          <a:xfrm>
            <a:off x="4921525" y="142875"/>
            <a:ext cx="15537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Roboto"/>
                <a:ea typeface="Roboto"/>
                <a:cs typeface="Roboto"/>
                <a:sym typeface="Roboto"/>
              </a:rPr>
              <a:t>Micelle:</a:t>
            </a:r>
            <a:endParaRPr sz="1800">
              <a:solidFill>
                <a:schemeClr val="lt1"/>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Droplets</a:t>
            </a:r>
            <a:endParaRPr/>
          </a:p>
        </p:txBody>
      </p:sp>
      <p:sp>
        <p:nvSpPr>
          <p:cNvPr id="272" name="Google Shape;272;p42"/>
          <p:cNvSpPr txBox="1"/>
          <p:nvPr/>
        </p:nvSpPr>
        <p:spPr>
          <a:xfrm>
            <a:off x="182450" y="692575"/>
            <a:ext cx="8722500" cy="38697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1200"/>
              </a:spcBef>
              <a:spcAft>
                <a:spcPts val="0"/>
              </a:spcAft>
              <a:buNone/>
            </a:pPr>
            <a:endParaRPr sz="1500" b="1" dirty="0"/>
          </a:p>
          <a:p>
            <a:pPr marL="457200" lvl="0" indent="-323850" algn="l" rtl="0">
              <a:lnSpc>
                <a:spcPct val="200000"/>
              </a:lnSpc>
              <a:spcBef>
                <a:spcPts val="1200"/>
              </a:spcBef>
              <a:spcAft>
                <a:spcPts val="0"/>
              </a:spcAft>
              <a:buSzPts val="1500"/>
              <a:buChar char="●"/>
            </a:pPr>
            <a:r>
              <a:rPr lang="en" sz="1500" dirty="0"/>
              <a:t>NK-R102 vs NK-R84: Significant difference (p &lt; 0.01) with a medium effect size (0.476), suggesting that NK-R102 produces more stable and consistent results in terms of total droplets compared to NK-R84.</a:t>
            </a:r>
            <a:endParaRPr sz="1500" dirty="0"/>
          </a:p>
          <a:p>
            <a:pPr marL="457200" lvl="0" indent="-323850" algn="l" rtl="0">
              <a:lnSpc>
                <a:spcPct val="200000"/>
              </a:lnSpc>
              <a:spcBef>
                <a:spcPts val="0"/>
              </a:spcBef>
              <a:spcAft>
                <a:spcPts val="0"/>
              </a:spcAft>
              <a:buSzPts val="1500"/>
              <a:buChar char="●"/>
            </a:pPr>
            <a:r>
              <a:rPr lang="en" sz="1500" dirty="0"/>
              <a:t>NK-R104 vs NK-R84: Significant difference (p &lt; 0.01) with a small effect size (0.313), indicating NK-R104 also performs better in producing consistent total droplet counts compared to NK-R84.</a:t>
            </a:r>
            <a:endParaRPr sz="1500" dirty="0"/>
          </a:p>
          <a:p>
            <a:pPr marL="0" lvl="0" indent="0" algn="l" rtl="0">
              <a:spcBef>
                <a:spcPts val="1200"/>
              </a:spcBef>
              <a:spcAft>
                <a:spcPts val="0"/>
              </a:spcAft>
              <a:buNone/>
            </a:pPr>
            <a:endParaRPr sz="1800" dirty="0">
              <a:solidFill>
                <a:schemeClr val="dk2"/>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 &amp; Recommendation</a:t>
            </a:r>
            <a:endParaRPr/>
          </a:p>
        </p:txBody>
      </p:sp>
      <p:sp>
        <p:nvSpPr>
          <p:cNvPr id="278" name="Google Shape;278;p43"/>
          <p:cNvSpPr txBox="1"/>
          <p:nvPr/>
        </p:nvSpPr>
        <p:spPr>
          <a:xfrm>
            <a:off x="314800" y="1089725"/>
            <a:ext cx="8432100" cy="35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Roboto"/>
              <a:ea typeface="Roboto"/>
              <a:cs typeface="Roboto"/>
              <a:sym typeface="Roboto"/>
            </a:endParaRPr>
          </a:p>
        </p:txBody>
      </p:sp>
      <p:sp>
        <p:nvSpPr>
          <p:cNvPr id="279" name="Google Shape;279;p43"/>
          <p:cNvSpPr txBox="1"/>
          <p:nvPr/>
        </p:nvSpPr>
        <p:spPr>
          <a:xfrm>
            <a:off x="314800" y="1046125"/>
            <a:ext cx="8398200" cy="360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700" b="1"/>
              <a:t>Given the significant improvements in doublets, FFF/FFI, and total droplets metrics, both NK-R102 and NK-R104 demonstrate superior performance over NK-R84. </a:t>
            </a:r>
            <a:endParaRPr sz="1700" b="1"/>
          </a:p>
          <a:p>
            <a:pPr marL="0" lvl="0" indent="0" algn="l" rtl="0">
              <a:lnSpc>
                <a:spcPct val="115000"/>
              </a:lnSpc>
              <a:spcBef>
                <a:spcPts val="1200"/>
              </a:spcBef>
              <a:spcAft>
                <a:spcPts val="0"/>
              </a:spcAft>
              <a:buNone/>
            </a:pPr>
            <a:r>
              <a:rPr lang="en" sz="1700" b="1"/>
              <a:t>Therefore, it is recommended to prioritize the use of NK-R102 and NK-R104 over NK-R84 in applications where minimizing aggregation and improving stability and consistency are critical.</a:t>
            </a:r>
            <a:endParaRPr sz="1700" b="1"/>
          </a:p>
          <a:p>
            <a:pPr marL="0" lvl="0" indent="0" algn="l" rtl="0">
              <a:lnSpc>
                <a:spcPct val="115000"/>
              </a:lnSpc>
              <a:spcBef>
                <a:spcPts val="120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p:txBody>
      </p:sp>
      <p:pic>
        <p:nvPicPr>
          <p:cNvPr id="280" name="Google Shape;280;p43"/>
          <p:cNvPicPr preferRelativeResize="0"/>
          <p:nvPr/>
        </p:nvPicPr>
        <p:blipFill>
          <a:blip r:embed="rId3">
            <a:alphaModFix/>
          </a:blip>
          <a:stretch>
            <a:fillRect/>
          </a:stretch>
        </p:blipFill>
        <p:spPr>
          <a:xfrm>
            <a:off x="225050" y="3326325"/>
            <a:ext cx="8839202" cy="1610352"/>
          </a:xfrm>
          <a:prstGeom prst="rect">
            <a:avLst/>
          </a:prstGeom>
          <a:noFill/>
          <a:ln>
            <a:noFill/>
          </a:ln>
        </p:spPr>
      </p:pic>
      <p:sp>
        <p:nvSpPr>
          <p:cNvPr id="281" name="Google Shape;281;p43"/>
          <p:cNvSpPr txBox="1"/>
          <p:nvPr/>
        </p:nvSpPr>
        <p:spPr>
          <a:xfrm>
            <a:off x="225050" y="4911000"/>
            <a:ext cx="8839200" cy="15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i="1">
                <a:solidFill>
                  <a:schemeClr val="dk2"/>
                </a:solidFill>
                <a:latin typeface="Roboto"/>
                <a:ea typeface="Roboto"/>
                <a:cs typeface="Roboto"/>
                <a:sym typeface="Roboto"/>
              </a:rPr>
              <a:t>Note: Green means significant at P-value of .05</a:t>
            </a:r>
            <a:endParaRPr sz="800" b="1" i="1">
              <a:solidFill>
                <a:schemeClr val="dk2"/>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4"/>
          <p:cNvSpPr txBox="1">
            <a:spLocks noGrp="1"/>
          </p:cNvSpPr>
          <p:nvPr>
            <p:ph type="title"/>
          </p:nvPr>
        </p:nvSpPr>
        <p:spPr>
          <a:xfrm>
            <a:off x="311700" y="3258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 Limitations</a:t>
            </a:r>
            <a:endParaRPr/>
          </a:p>
        </p:txBody>
      </p:sp>
      <p:sp>
        <p:nvSpPr>
          <p:cNvPr id="287" name="Google Shape;287;p44"/>
          <p:cNvSpPr txBox="1"/>
          <p:nvPr/>
        </p:nvSpPr>
        <p:spPr>
          <a:xfrm>
            <a:off x="366300" y="1099675"/>
            <a:ext cx="8411400" cy="367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111111"/>
                </a:solidFill>
                <a:latin typeface="Roboto"/>
                <a:ea typeface="Roboto"/>
                <a:cs typeface="Roboto"/>
                <a:sym typeface="Roboto"/>
              </a:rPr>
              <a:t>Total Droplets </a:t>
            </a: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rgbClr val="111111"/>
              </a:solidFill>
              <a:latin typeface="Roboto"/>
              <a:ea typeface="Roboto"/>
              <a:cs typeface="Roboto"/>
              <a:sym typeface="Roboto"/>
            </a:endParaRPr>
          </a:p>
          <a:p>
            <a:pPr marL="457200" lvl="0" indent="-342900" algn="l" rtl="0">
              <a:spcBef>
                <a:spcPts val="0"/>
              </a:spcBef>
              <a:spcAft>
                <a:spcPts val="0"/>
              </a:spcAft>
              <a:buClr>
                <a:srgbClr val="111111"/>
              </a:buClr>
              <a:buSzPts val="1800"/>
              <a:buFont typeface="Roboto"/>
              <a:buChar char="●"/>
            </a:pPr>
            <a:r>
              <a:rPr lang="en" sz="1800">
                <a:solidFill>
                  <a:srgbClr val="111111"/>
                </a:solidFill>
                <a:latin typeface="Roboto"/>
                <a:ea typeface="Roboto"/>
                <a:cs typeface="Roboto"/>
                <a:sym typeface="Roboto"/>
              </a:rPr>
              <a:t>A common problem that we run into is that certain ingredients or conditions might shrink the droplet size and skew the data. This is why we include FFF/FFI ratio as a metric. If droplets are a different size, the FFF/FFI ratio will not be affected.</a:t>
            </a:r>
            <a:endParaRPr sz="1800">
              <a:solidFill>
                <a:srgbClr val="111111"/>
              </a:solidFill>
              <a:latin typeface="Roboto"/>
              <a:ea typeface="Roboto"/>
              <a:cs typeface="Roboto"/>
              <a:sym typeface="Roboto"/>
            </a:endParaRPr>
          </a:p>
          <a:p>
            <a:pPr marL="457200" lvl="0" indent="0" algn="l" rtl="0">
              <a:spcBef>
                <a:spcPts val="0"/>
              </a:spcBef>
              <a:spcAft>
                <a:spcPts val="0"/>
              </a:spcAft>
              <a:buNone/>
            </a:pPr>
            <a:endParaRPr sz="1800">
              <a:solidFill>
                <a:srgbClr val="111111"/>
              </a:solidFill>
              <a:latin typeface="Roboto"/>
              <a:ea typeface="Roboto"/>
              <a:cs typeface="Roboto"/>
              <a:sym typeface="Roboto"/>
            </a:endParaRPr>
          </a:p>
          <a:p>
            <a:pPr marL="457200" lvl="0" indent="-342900" algn="l" rtl="0">
              <a:spcBef>
                <a:spcPts val="0"/>
              </a:spcBef>
              <a:spcAft>
                <a:spcPts val="0"/>
              </a:spcAft>
              <a:buClr>
                <a:srgbClr val="111111"/>
              </a:buClr>
              <a:buSzPts val="1800"/>
              <a:buFont typeface="Roboto"/>
              <a:buChar char="●"/>
            </a:pPr>
            <a:r>
              <a:rPr lang="en" sz="1800">
                <a:solidFill>
                  <a:srgbClr val="111111"/>
                </a:solidFill>
                <a:latin typeface="Roboto"/>
                <a:ea typeface="Roboto"/>
                <a:cs typeface="Roboto"/>
                <a:sym typeface="Roboto"/>
              </a:rPr>
              <a:t>We do have software to measure droplet size but that data is confidential.</a:t>
            </a: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5"/>
          <p:cNvSpPr txBox="1">
            <a:spLocks noGrp="1"/>
          </p:cNvSpPr>
          <p:nvPr>
            <p:ph type="title"/>
          </p:nvPr>
        </p:nvSpPr>
        <p:spPr>
          <a:xfrm>
            <a:off x="311700" y="1734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 Limitations</a:t>
            </a:r>
            <a:endParaRPr/>
          </a:p>
        </p:txBody>
      </p:sp>
      <p:sp>
        <p:nvSpPr>
          <p:cNvPr id="293" name="Google Shape;293;p45"/>
          <p:cNvSpPr txBox="1"/>
          <p:nvPr/>
        </p:nvSpPr>
        <p:spPr>
          <a:xfrm>
            <a:off x="366300" y="781200"/>
            <a:ext cx="8411400" cy="367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111111"/>
                </a:solidFill>
                <a:latin typeface="Roboto"/>
                <a:ea typeface="Roboto"/>
                <a:cs typeface="Roboto"/>
                <a:sym typeface="Roboto"/>
              </a:rPr>
              <a:t>Doublets</a:t>
            </a:r>
            <a:endParaRPr sz="1700">
              <a:solidFill>
                <a:srgbClr val="111111"/>
              </a:solidFill>
              <a:latin typeface="Roboto"/>
              <a:ea typeface="Roboto"/>
              <a:cs typeface="Roboto"/>
              <a:sym typeface="Roboto"/>
            </a:endParaRPr>
          </a:p>
          <a:p>
            <a:pPr marL="0" lvl="0" indent="0" algn="l" rtl="0">
              <a:spcBef>
                <a:spcPts val="0"/>
              </a:spcBef>
              <a:spcAft>
                <a:spcPts val="0"/>
              </a:spcAft>
              <a:buNone/>
            </a:pPr>
            <a:endParaRPr sz="1700">
              <a:solidFill>
                <a:srgbClr val="111111"/>
              </a:solidFill>
              <a:latin typeface="Roboto"/>
              <a:ea typeface="Roboto"/>
              <a:cs typeface="Roboto"/>
              <a:sym typeface="Roboto"/>
            </a:endParaRPr>
          </a:p>
          <a:p>
            <a:pPr marL="457200" lvl="0" indent="-336550" algn="l" rtl="0">
              <a:spcBef>
                <a:spcPts val="0"/>
              </a:spcBef>
              <a:spcAft>
                <a:spcPts val="0"/>
              </a:spcAft>
              <a:buClr>
                <a:srgbClr val="111111"/>
              </a:buClr>
              <a:buSzPts val="1700"/>
              <a:buFont typeface="Roboto"/>
              <a:buChar char="●"/>
            </a:pPr>
            <a:r>
              <a:rPr lang="en" sz="1700">
                <a:solidFill>
                  <a:srgbClr val="111111"/>
                </a:solidFill>
                <a:latin typeface="Roboto"/>
                <a:ea typeface="Roboto"/>
                <a:cs typeface="Roboto"/>
                <a:sym typeface="Roboto"/>
              </a:rPr>
              <a:t>This metric only counts doublets and nothing larger (can’t always visualize the whole picture of what might be happening). This is why we also look at total droplets and fill factor score</a:t>
            </a:r>
            <a:endParaRPr sz="1700">
              <a:solidFill>
                <a:srgbClr val="111111"/>
              </a:solidFill>
              <a:latin typeface="Roboto"/>
              <a:ea typeface="Roboto"/>
              <a:cs typeface="Roboto"/>
              <a:sym typeface="Roboto"/>
            </a:endParaRPr>
          </a:p>
        </p:txBody>
      </p:sp>
      <p:pic>
        <p:nvPicPr>
          <p:cNvPr id="294" name="Google Shape;294;p45"/>
          <p:cNvPicPr preferRelativeResize="0"/>
          <p:nvPr/>
        </p:nvPicPr>
        <p:blipFill rotWithShape="1">
          <a:blip r:embed="rId3">
            <a:alphaModFix/>
          </a:blip>
          <a:srcRect l="27596" t="4736" r="19967" b="39929"/>
          <a:stretch/>
        </p:blipFill>
        <p:spPr>
          <a:xfrm>
            <a:off x="2100188" y="2388325"/>
            <a:ext cx="4835768" cy="2484976"/>
          </a:xfrm>
          <a:prstGeom prst="rect">
            <a:avLst/>
          </a:prstGeom>
          <a:noFill/>
          <a:ln>
            <a:noFill/>
          </a:ln>
          <a:effectLst>
            <a:outerShdw blurRad="57150" dist="19050" dir="5400000" algn="bl" rotWithShape="0">
              <a:srgbClr val="000000">
                <a:alpha val="90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Sample Limitations</a:t>
            </a:r>
            <a:endParaRPr/>
          </a:p>
        </p:txBody>
      </p:sp>
      <p:sp>
        <p:nvSpPr>
          <p:cNvPr id="300" name="Google Shape;300;p46"/>
          <p:cNvSpPr txBox="1"/>
          <p:nvPr/>
        </p:nvSpPr>
        <p:spPr>
          <a:xfrm>
            <a:off x="420975" y="1362400"/>
            <a:ext cx="8212800" cy="14619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111111"/>
              </a:buClr>
              <a:buSzPts val="1800"/>
              <a:buFont typeface="Roboto"/>
              <a:buChar char="●"/>
            </a:pPr>
            <a:r>
              <a:rPr lang="en" sz="1800">
                <a:solidFill>
                  <a:srgbClr val="111111"/>
                </a:solidFill>
                <a:latin typeface="Roboto"/>
                <a:ea typeface="Roboto"/>
                <a:cs typeface="Roboto"/>
                <a:sym typeface="Roboto"/>
              </a:rPr>
              <a:t>Due to the uniqueness of each patient lung sample, any data from this study can </a:t>
            </a:r>
            <a:r>
              <a:rPr lang="en" sz="1800" b="1">
                <a:solidFill>
                  <a:srgbClr val="111111"/>
                </a:solidFill>
                <a:latin typeface="Roboto"/>
                <a:ea typeface="Roboto"/>
                <a:cs typeface="Roboto"/>
                <a:sym typeface="Roboto"/>
              </a:rPr>
              <a:t>NOT</a:t>
            </a:r>
            <a:r>
              <a:rPr lang="en" sz="1800">
                <a:solidFill>
                  <a:srgbClr val="111111"/>
                </a:solidFill>
                <a:latin typeface="Roboto"/>
                <a:ea typeface="Roboto"/>
                <a:cs typeface="Roboto"/>
                <a:sym typeface="Roboto"/>
              </a:rPr>
              <a:t> be compared </a:t>
            </a:r>
            <a:r>
              <a:rPr lang="en" sz="1800" u="sng">
                <a:solidFill>
                  <a:srgbClr val="111111"/>
                </a:solidFill>
                <a:latin typeface="Roboto"/>
                <a:ea typeface="Roboto"/>
                <a:cs typeface="Roboto"/>
                <a:sym typeface="Roboto"/>
              </a:rPr>
              <a:t>directly</a:t>
            </a:r>
            <a:r>
              <a:rPr lang="en" sz="1800">
                <a:solidFill>
                  <a:srgbClr val="111111"/>
                </a:solidFill>
                <a:latin typeface="Roboto"/>
                <a:ea typeface="Roboto"/>
                <a:cs typeface="Roboto"/>
                <a:sym typeface="Roboto"/>
              </a:rPr>
              <a:t> to any past or future studies.</a:t>
            </a: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rgbClr val="111111"/>
              </a:solidFill>
              <a:latin typeface="Roboto"/>
              <a:ea typeface="Roboto"/>
              <a:cs typeface="Roboto"/>
              <a:sym typeface="Roboto"/>
            </a:endParaRPr>
          </a:p>
          <a:p>
            <a:pPr marL="0" lvl="0" indent="0" algn="l" rtl="0">
              <a:spcBef>
                <a:spcPts val="0"/>
              </a:spcBef>
              <a:spcAft>
                <a:spcPts val="0"/>
              </a:spcAft>
              <a:buNone/>
            </a:pPr>
            <a:endParaRPr sz="1800">
              <a:solidFill>
                <a:srgbClr val="11111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7"/>
          <p:cNvSpPr txBox="1">
            <a:spLocks noGrp="1"/>
          </p:cNvSpPr>
          <p:nvPr>
            <p:ph type="title"/>
          </p:nvPr>
        </p:nvSpPr>
        <p:spPr>
          <a:xfrm>
            <a:off x="316875" y="2416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Research</a:t>
            </a:r>
            <a:endParaRPr/>
          </a:p>
        </p:txBody>
      </p:sp>
      <p:sp>
        <p:nvSpPr>
          <p:cNvPr id="306" name="Google Shape;306;p47"/>
          <p:cNvSpPr txBox="1"/>
          <p:nvPr/>
        </p:nvSpPr>
        <p:spPr>
          <a:xfrm>
            <a:off x="446400" y="956750"/>
            <a:ext cx="8309700" cy="35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111111"/>
                </a:solidFill>
                <a:latin typeface="Roboto"/>
                <a:ea typeface="Roboto"/>
                <a:cs typeface="Roboto"/>
                <a:sym typeface="Roboto"/>
              </a:rPr>
              <a:t>When the new product arrives it will likely come in a large storage drum. This might be problematic because we know that our raw material is made up of a gradient of different polymer chain lengths. </a:t>
            </a:r>
            <a:endParaRPr sz="1700">
              <a:solidFill>
                <a:srgbClr val="111111"/>
              </a:solidFill>
              <a:latin typeface="Roboto"/>
              <a:ea typeface="Roboto"/>
              <a:cs typeface="Roboto"/>
              <a:sym typeface="Roboto"/>
            </a:endParaRPr>
          </a:p>
          <a:p>
            <a:pPr marL="0" lvl="0" indent="0" algn="l" rtl="0">
              <a:spcBef>
                <a:spcPts val="0"/>
              </a:spcBef>
              <a:spcAft>
                <a:spcPts val="0"/>
              </a:spcAft>
              <a:buNone/>
            </a:pPr>
            <a:endParaRPr sz="1700">
              <a:solidFill>
                <a:srgbClr val="111111"/>
              </a:solidFill>
              <a:latin typeface="Roboto"/>
              <a:ea typeface="Roboto"/>
              <a:cs typeface="Roboto"/>
              <a:sym typeface="Roboto"/>
            </a:endParaRPr>
          </a:p>
          <a:p>
            <a:pPr marL="457200" lvl="0" indent="-336550" algn="l" rtl="0">
              <a:spcBef>
                <a:spcPts val="0"/>
              </a:spcBef>
              <a:spcAft>
                <a:spcPts val="0"/>
              </a:spcAft>
              <a:buClr>
                <a:srgbClr val="111111"/>
              </a:buClr>
              <a:buSzPts val="1700"/>
              <a:buFont typeface="Roboto"/>
              <a:buChar char="●"/>
            </a:pPr>
            <a:r>
              <a:rPr lang="en" sz="1700">
                <a:solidFill>
                  <a:srgbClr val="111111"/>
                </a:solidFill>
                <a:latin typeface="Roboto"/>
                <a:ea typeface="Roboto"/>
                <a:cs typeface="Roboto"/>
                <a:sym typeface="Roboto"/>
              </a:rPr>
              <a:t>It is possible that if stored upright for a long period of time, the different lengths might separate out based on density and the polymer distribution of each aliquot taken for reactions might be different. </a:t>
            </a:r>
            <a:endParaRPr sz="1700">
              <a:solidFill>
                <a:srgbClr val="111111"/>
              </a:solidFill>
              <a:latin typeface="Roboto"/>
              <a:ea typeface="Roboto"/>
              <a:cs typeface="Roboto"/>
              <a:sym typeface="Roboto"/>
            </a:endParaRPr>
          </a:p>
          <a:p>
            <a:pPr marL="457200" lvl="0" indent="0" algn="l" rtl="0">
              <a:spcBef>
                <a:spcPts val="0"/>
              </a:spcBef>
              <a:spcAft>
                <a:spcPts val="0"/>
              </a:spcAft>
              <a:buNone/>
            </a:pPr>
            <a:endParaRPr sz="1700">
              <a:solidFill>
                <a:srgbClr val="111111"/>
              </a:solidFill>
              <a:latin typeface="Roboto"/>
              <a:ea typeface="Roboto"/>
              <a:cs typeface="Roboto"/>
              <a:sym typeface="Roboto"/>
            </a:endParaRPr>
          </a:p>
          <a:p>
            <a:pPr marL="457200" lvl="0" indent="-336550" algn="l" rtl="0">
              <a:spcBef>
                <a:spcPts val="0"/>
              </a:spcBef>
              <a:spcAft>
                <a:spcPts val="0"/>
              </a:spcAft>
              <a:buClr>
                <a:srgbClr val="111111"/>
              </a:buClr>
              <a:buSzPts val="1700"/>
              <a:buFont typeface="Roboto"/>
              <a:buChar char="●"/>
            </a:pPr>
            <a:r>
              <a:rPr lang="en" sz="1700">
                <a:solidFill>
                  <a:srgbClr val="111111"/>
                </a:solidFill>
                <a:latin typeface="Roboto"/>
                <a:ea typeface="Roboto"/>
                <a:cs typeface="Roboto"/>
                <a:sym typeface="Roboto"/>
              </a:rPr>
              <a:t>We have observed in the past how different sizes of polymer chain length have influenced emulsion stability. </a:t>
            </a:r>
            <a:endParaRPr sz="1700">
              <a:solidFill>
                <a:srgbClr val="111111"/>
              </a:solidFill>
              <a:latin typeface="Roboto"/>
              <a:ea typeface="Roboto"/>
              <a:cs typeface="Roboto"/>
              <a:sym typeface="Roboto"/>
            </a:endParaRPr>
          </a:p>
          <a:p>
            <a:pPr marL="0" lvl="0" indent="0" algn="l" rtl="0">
              <a:spcBef>
                <a:spcPts val="0"/>
              </a:spcBef>
              <a:spcAft>
                <a:spcPts val="0"/>
              </a:spcAft>
              <a:buNone/>
            </a:pPr>
            <a:endParaRPr sz="1700">
              <a:solidFill>
                <a:srgbClr val="111111"/>
              </a:solidFill>
              <a:latin typeface="Roboto"/>
              <a:ea typeface="Roboto"/>
              <a:cs typeface="Roboto"/>
              <a:sym typeface="Roboto"/>
            </a:endParaRPr>
          </a:p>
          <a:p>
            <a:pPr marL="0" lvl="0" indent="0" algn="l" rtl="0">
              <a:spcBef>
                <a:spcPts val="0"/>
              </a:spcBef>
              <a:spcAft>
                <a:spcPts val="0"/>
              </a:spcAft>
              <a:buNone/>
            </a:pPr>
            <a:r>
              <a:rPr lang="en" sz="1700">
                <a:solidFill>
                  <a:srgbClr val="111111"/>
                </a:solidFill>
                <a:latin typeface="Roboto"/>
                <a:ea typeface="Roboto"/>
                <a:cs typeface="Roboto"/>
                <a:sym typeface="Roboto"/>
              </a:rPr>
              <a:t>When the drum arrives, we will use the same process/metrics outlined in this experiment to evaluate the polymer chain distribution at different depths of the drum.</a:t>
            </a:r>
            <a:endParaRPr sz="1600">
              <a:solidFill>
                <a:srgbClr val="111111"/>
              </a:solidFill>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8"/>
          <p:cNvSpPr txBox="1">
            <a:spLocks noGrp="1"/>
          </p:cNvSpPr>
          <p:nvPr>
            <p:ph type="title"/>
          </p:nvPr>
        </p:nvSpPr>
        <p:spPr>
          <a:xfrm>
            <a:off x="445700" y="2152347"/>
            <a:ext cx="8222100" cy="8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700" dirty="0"/>
              <a:t>Thank</a:t>
            </a:r>
            <a:r>
              <a:rPr lang="zh-CN" altLang="en-US" sz="6700" dirty="0"/>
              <a:t> </a:t>
            </a:r>
            <a:r>
              <a:rPr lang="en-US" altLang="zh-CN" sz="6700" dirty="0"/>
              <a:t>You</a:t>
            </a:r>
            <a:endParaRPr sz="6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211925" y="231000"/>
            <a:ext cx="4045200" cy="56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What is a Surfactant? </a:t>
            </a:r>
            <a:endParaRPr sz="2400"/>
          </a:p>
        </p:txBody>
      </p:sp>
      <p:sp>
        <p:nvSpPr>
          <p:cNvPr id="116" name="Google Shape;116;p16"/>
          <p:cNvSpPr txBox="1">
            <a:spLocks noGrp="1"/>
          </p:cNvSpPr>
          <p:nvPr>
            <p:ph type="subTitle" idx="1"/>
          </p:nvPr>
        </p:nvSpPr>
        <p:spPr>
          <a:xfrm>
            <a:off x="257525" y="964150"/>
            <a:ext cx="4212000" cy="3505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rgbClr val="1F2328"/>
                </a:solidFill>
              </a:rPr>
              <a:t>The emulsion is the interface from which this metabolic data is collected.</a:t>
            </a:r>
            <a:endParaRPr sz="1100">
              <a:solidFill>
                <a:srgbClr val="1F2328"/>
              </a:solidFill>
            </a:endParaRPr>
          </a:p>
          <a:p>
            <a:pPr marL="457200" lvl="0" indent="-298450" algn="l" rtl="0">
              <a:lnSpc>
                <a:spcPct val="115000"/>
              </a:lnSpc>
              <a:spcBef>
                <a:spcPts val="1600"/>
              </a:spcBef>
              <a:spcAft>
                <a:spcPts val="0"/>
              </a:spcAft>
              <a:buClr>
                <a:srgbClr val="1F2328"/>
              </a:buClr>
              <a:buSzPts val="1100"/>
              <a:buChar char="●"/>
            </a:pPr>
            <a:r>
              <a:rPr lang="en" sz="1100">
                <a:solidFill>
                  <a:srgbClr val="1F2328"/>
                </a:solidFill>
              </a:rPr>
              <a:t>A strong emulsion is necessary to gather accurate data.</a:t>
            </a:r>
            <a:endParaRPr sz="1100">
              <a:solidFill>
                <a:srgbClr val="1F2328"/>
              </a:solidFill>
            </a:endParaRPr>
          </a:p>
          <a:p>
            <a:pPr marL="457200" lvl="0" indent="-298450" algn="l" rtl="0">
              <a:lnSpc>
                <a:spcPct val="115000"/>
              </a:lnSpc>
              <a:spcBef>
                <a:spcPts val="0"/>
              </a:spcBef>
              <a:spcAft>
                <a:spcPts val="0"/>
              </a:spcAft>
              <a:buClr>
                <a:srgbClr val="1F2328"/>
              </a:buClr>
              <a:buSzPts val="1100"/>
              <a:buChar char="●"/>
            </a:pPr>
            <a:r>
              <a:rPr lang="en" sz="1100">
                <a:solidFill>
                  <a:srgbClr val="1F2328"/>
                </a:solidFill>
              </a:rPr>
              <a:t>A weak emulsion skews this data.</a:t>
            </a:r>
            <a:endParaRPr sz="1100">
              <a:solidFill>
                <a:srgbClr val="1F2328"/>
              </a:solidFill>
            </a:endParaRPr>
          </a:p>
          <a:p>
            <a:pPr marL="0" lvl="0" indent="0" algn="l" rtl="0">
              <a:lnSpc>
                <a:spcPct val="100000"/>
              </a:lnSpc>
              <a:spcBef>
                <a:spcPts val="1600"/>
              </a:spcBef>
              <a:spcAft>
                <a:spcPts val="0"/>
              </a:spcAft>
              <a:buNone/>
            </a:pPr>
            <a:endParaRPr sz="1100">
              <a:solidFill>
                <a:srgbClr val="1F2328"/>
              </a:solidFill>
            </a:endParaRPr>
          </a:p>
          <a:p>
            <a:pPr marL="0" lvl="0" indent="0" algn="l" rtl="0">
              <a:lnSpc>
                <a:spcPct val="115000"/>
              </a:lnSpc>
              <a:spcBef>
                <a:spcPts val="1600"/>
              </a:spcBef>
              <a:spcAft>
                <a:spcPts val="0"/>
              </a:spcAft>
              <a:buNone/>
            </a:pPr>
            <a:r>
              <a:rPr lang="en" sz="1100">
                <a:solidFill>
                  <a:srgbClr val="1F2328"/>
                </a:solidFill>
                <a:highlight>
                  <a:srgbClr val="FFFFFF"/>
                </a:highlight>
              </a:rPr>
              <a:t>The key component of the emulsion oil phase that most influences micelle strength is called a surfactant.</a:t>
            </a:r>
            <a:endParaRPr sz="1100">
              <a:solidFill>
                <a:srgbClr val="1F2328"/>
              </a:solidFill>
              <a:highlight>
                <a:srgbClr val="FFFFFF"/>
              </a:highlight>
            </a:endParaRPr>
          </a:p>
          <a:p>
            <a:pPr marL="0" lvl="0" indent="0" algn="l" rtl="0">
              <a:lnSpc>
                <a:spcPct val="100000"/>
              </a:lnSpc>
              <a:spcBef>
                <a:spcPts val="1600"/>
              </a:spcBef>
              <a:spcAft>
                <a:spcPts val="0"/>
              </a:spcAft>
              <a:buNone/>
            </a:pPr>
            <a:endParaRPr sz="1100">
              <a:solidFill>
                <a:srgbClr val="1F2328"/>
              </a:solidFill>
              <a:highlight>
                <a:srgbClr val="FFFFFF"/>
              </a:highlight>
            </a:endParaRPr>
          </a:p>
          <a:p>
            <a:pPr marL="0" lvl="0" indent="0" algn="l" rtl="0">
              <a:lnSpc>
                <a:spcPct val="115000"/>
              </a:lnSpc>
              <a:spcBef>
                <a:spcPts val="1600"/>
              </a:spcBef>
              <a:spcAft>
                <a:spcPts val="1600"/>
              </a:spcAft>
              <a:buNone/>
            </a:pPr>
            <a:r>
              <a:rPr lang="en" sz="1100">
                <a:solidFill>
                  <a:srgbClr val="1F2328"/>
                </a:solidFill>
                <a:highlight>
                  <a:srgbClr val="FFFFFF"/>
                </a:highlight>
              </a:rPr>
              <a:t>We synthesize our surfactant in house from various raw materials</a:t>
            </a:r>
            <a:endParaRPr sz="1100">
              <a:solidFill>
                <a:srgbClr val="1F2328"/>
              </a:solidFill>
              <a:highlight>
                <a:srgbClr val="FFFFFF"/>
              </a:highlight>
            </a:endParaRPr>
          </a:p>
        </p:txBody>
      </p:sp>
      <p:pic>
        <p:nvPicPr>
          <p:cNvPr id="117" name="Google Shape;117;p16"/>
          <p:cNvPicPr preferRelativeResize="0"/>
          <p:nvPr/>
        </p:nvPicPr>
        <p:blipFill rotWithShape="1">
          <a:blip r:embed="rId3">
            <a:alphaModFix/>
          </a:blip>
          <a:srcRect l="18846" t="3795" r="32123" b="47483"/>
          <a:stretch/>
        </p:blipFill>
        <p:spPr>
          <a:xfrm>
            <a:off x="4766600" y="424650"/>
            <a:ext cx="4140799" cy="2127851"/>
          </a:xfrm>
          <a:prstGeom prst="rect">
            <a:avLst/>
          </a:prstGeom>
          <a:noFill/>
          <a:ln>
            <a:noFill/>
          </a:ln>
          <a:effectLst>
            <a:outerShdw blurRad="57150" dist="19050" dir="5400000" algn="bl" rotWithShape="0">
              <a:srgbClr val="000000">
                <a:alpha val="83000"/>
              </a:srgbClr>
            </a:outerShdw>
          </a:effectLst>
        </p:spPr>
      </p:pic>
      <p:pic>
        <p:nvPicPr>
          <p:cNvPr id="118" name="Google Shape;118;p16"/>
          <p:cNvPicPr preferRelativeResize="0"/>
          <p:nvPr/>
        </p:nvPicPr>
        <p:blipFill rotWithShape="1">
          <a:blip r:embed="rId4">
            <a:alphaModFix/>
          </a:blip>
          <a:srcRect l="27596" t="4736" r="19967" b="39929"/>
          <a:stretch/>
        </p:blipFill>
        <p:spPr>
          <a:xfrm>
            <a:off x="4766600" y="2862550"/>
            <a:ext cx="4140800" cy="2127850"/>
          </a:xfrm>
          <a:prstGeom prst="rect">
            <a:avLst/>
          </a:prstGeom>
          <a:noFill/>
          <a:ln>
            <a:noFill/>
          </a:ln>
          <a:effectLst>
            <a:outerShdw blurRad="57150" dist="19050" dir="5400000" algn="bl" rotWithShape="0">
              <a:srgbClr val="000000">
                <a:alpha val="90000"/>
              </a:srgbClr>
            </a:outerShdw>
          </a:effectLst>
        </p:spPr>
      </p:pic>
      <p:sp>
        <p:nvSpPr>
          <p:cNvPr id="119" name="Google Shape;119;p16"/>
          <p:cNvSpPr txBox="1"/>
          <p:nvPr/>
        </p:nvSpPr>
        <p:spPr>
          <a:xfrm>
            <a:off x="4722550" y="95550"/>
            <a:ext cx="20130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Strong Emulsion:</a:t>
            </a:r>
            <a:endParaRPr sz="1200">
              <a:solidFill>
                <a:schemeClr val="lt1"/>
              </a:solidFill>
              <a:latin typeface="Roboto"/>
              <a:ea typeface="Roboto"/>
              <a:cs typeface="Roboto"/>
              <a:sym typeface="Roboto"/>
            </a:endParaRPr>
          </a:p>
        </p:txBody>
      </p:sp>
      <p:sp>
        <p:nvSpPr>
          <p:cNvPr id="120" name="Google Shape;120;p16"/>
          <p:cNvSpPr txBox="1"/>
          <p:nvPr/>
        </p:nvSpPr>
        <p:spPr>
          <a:xfrm>
            <a:off x="4722550" y="2552500"/>
            <a:ext cx="2013000" cy="3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Weak Emulsion:</a:t>
            </a:r>
            <a:endParaRPr sz="1200">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7"/>
          <p:cNvSpPr txBox="1">
            <a:spLocks noGrp="1"/>
          </p:cNvSpPr>
          <p:nvPr>
            <p:ph type="title"/>
          </p:nvPr>
        </p:nvSpPr>
        <p:spPr>
          <a:xfrm>
            <a:off x="311700" y="21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Experimental Design </a:t>
            </a:r>
            <a:endParaRPr sz="2800"/>
          </a:p>
        </p:txBody>
      </p:sp>
      <p:sp>
        <p:nvSpPr>
          <p:cNvPr id="126" name="Google Shape;126;p17"/>
          <p:cNvSpPr txBox="1">
            <a:spLocks noGrp="1"/>
          </p:cNvSpPr>
          <p:nvPr>
            <p:ph type="body" idx="4294967295"/>
          </p:nvPr>
        </p:nvSpPr>
        <p:spPr>
          <a:xfrm>
            <a:off x="311700" y="1002675"/>
            <a:ext cx="8453400" cy="36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Purpose:</a:t>
            </a:r>
            <a:r>
              <a:rPr lang="en" sz="1600"/>
              <a:t> The old raw material that was used to make the prior surfactants has been discontinued by the manufacturer. Our company has asked us to evaluate a new raw material to potentially replace the old one.</a:t>
            </a:r>
            <a:endParaRPr sz="1600"/>
          </a:p>
          <a:p>
            <a:pPr marL="0" lvl="0" indent="0" algn="l" rtl="0">
              <a:spcBef>
                <a:spcPts val="1600"/>
              </a:spcBef>
              <a:spcAft>
                <a:spcPts val="0"/>
              </a:spcAft>
              <a:buNone/>
            </a:pPr>
            <a:r>
              <a:rPr lang="en" sz="1600" b="1"/>
              <a:t>Context:</a:t>
            </a:r>
            <a:r>
              <a:rPr lang="en" sz="1600"/>
              <a:t> </a:t>
            </a:r>
            <a:endParaRPr sz="1600"/>
          </a:p>
          <a:p>
            <a:pPr marL="457200" lvl="0" indent="-330200" algn="l" rtl="0">
              <a:spcBef>
                <a:spcPts val="1600"/>
              </a:spcBef>
              <a:spcAft>
                <a:spcPts val="0"/>
              </a:spcAft>
              <a:buSzPts val="1600"/>
              <a:buChar char="●"/>
            </a:pPr>
            <a:r>
              <a:rPr lang="en" sz="1600"/>
              <a:t>Our previous best performing surfactant came from the reaction “NK-R38.” This is the standard we are trying to meet. </a:t>
            </a:r>
            <a:endParaRPr sz="1600"/>
          </a:p>
          <a:p>
            <a:pPr marL="457200" lvl="0" indent="-330200" algn="l" rtl="0">
              <a:spcBef>
                <a:spcPts val="0"/>
              </a:spcBef>
              <a:spcAft>
                <a:spcPts val="0"/>
              </a:spcAft>
              <a:buSzPts val="1600"/>
              <a:buChar char="●"/>
            </a:pPr>
            <a:r>
              <a:rPr lang="en" sz="1600"/>
              <a:t>“NK-R84” is a surfactant that performed worse than NK-R38, but still satisfactory enough for our product to collect good data (R&amp;D grade). </a:t>
            </a:r>
            <a:endParaRPr sz="1600"/>
          </a:p>
          <a:p>
            <a:pPr marL="457200" lvl="0" indent="-330200" algn="l" rtl="0">
              <a:spcBef>
                <a:spcPts val="0"/>
              </a:spcBef>
              <a:spcAft>
                <a:spcPts val="0"/>
              </a:spcAft>
              <a:buSzPts val="1600"/>
              <a:buChar char="●"/>
            </a:pPr>
            <a:r>
              <a:rPr lang="en" sz="1600"/>
              <a:t>These two reactions will be used as controls.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a:spLocks noGrp="1"/>
          </p:cNvSpPr>
          <p:nvPr>
            <p:ph type="title"/>
          </p:nvPr>
        </p:nvSpPr>
        <p:spPr>
          <a:xfrm>
            <a:off x="311700" y="21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Experimental Design </a:t>
            </a:r>
            <a:endParaRPr sz="2800"/>
          </a:p>
        </p:txBody>
      </p:sp>
      <p:sp>
        <p:nvSpPr>
          <p:cNvPr id="132" name="Google Shape;132;p18"/>
          <p:cNvSpPr txBox="1">
            <a:spLocks noGrp="1"/>
          </p:cNvSpPr>
          <p:nvPr>
            <p:ph type="body" idx="4294967295"/>
          </p:nvPr>
        </p:nvSpPr>
        <p:spPr>
          <a:xfrm>
            <a:off x="311700" y="1002675"/>
            <a:ext cx="8453400" cy="38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t>Test Subjects: </a:t>
            </a:r>
            <a:endParaRPr sz="1500" b="1"/>
          </a:p>
          <a:p>
            <a:pPr marL="457200" lvl="0" indent="-323850" algn="l" rtl="0">
              <a:spcBef>
                <a:spcPts val="1600"/>
              </a:spcBef>
              <a:spcAft>
                <a:spcPts val="0"/>
              </a:spcAft>
              <a:buSzPts val="1500"/>
              <a:buChar char="●"/>
            </a:pPr>
            <a:r>
              <a:rPr lang="en" sz="1500"/>
              <a:t>NK-R102</a:t>
            </a:r>
            <a:endParaRPr sz="1500"/>
          </a:p>
          <a:p>
            <a:pPr marL="457200" lvl="0" indent="-323850" algn="l" rtl="0">
              <a:spcBef>
                <a:spcPts val="0"/>
              </a:spcBef>
              <a:spcAft>
                <a:spcPts val="0"/>
              </a:spcAft>
              <a:buSzPts val="1500"/>
              <a:buChar char="●"/>
            </a:pPr>
            <a:r>
              <a:rPr lang="en" sz="1500"/>
              <a:t>NK-R104</a:t>
            </a:r>
            <a:endParaRPr sz="1500"/>
          </a:p>
          <a:p>
            <a:pPr marL="457200" lvl="0" indent="-323850" algn="l" rtl="0">
              <a:spcBef>
                <a:spcPts val="0"/>
              </a:spcBef>
              <a:spcAft>
                <a:spcPts val="0"/>
              </a:spcAft>
              <a:buSzPts val="1500"/>
              <a:buChar char="●"/>
            </a:pPr>
            <a:r>
              <a:rPr lang="en" sz="1500"/>
              <a:t>These are replicates (same raw material, two different bottles of the same lot) </a:t>
            </a:r>
            <a:endParaRPr sz="1500"/>
          </a:p>
          <a:p>
            <a:pPr marL="0" lvl="0" indent="0" algn="l" rtl="0">
              <a:spcBef>
                <a:spcPts val="1600"/>
              </a:spcBef>
              <a:spcAft>
                <a:spcPts val="0"/>
              </a:spcAft>
              <a:buNone/>
            </a:pPr>
            <a:r>
              <a:rPr lang="en" sz="1500" b="1"/>
              <a:t>Approach:</a:t>
            </a:r>
            <a:r>
              <a:rPr lang="en" sz="1500"/>
              <a:t> The stability of each test surfactant will be assessed by using patient lung samples to stress the emulsion to a breaking point. Each test surfactant will be evaluated against controls NK-R38 and NK-R84. Additionally, NK-R102 and NK-R104 will be evaluated against each other to asses bottle variability. For each surfactant will use a sample size of n=10 for EACH lung sample. So in total each surfactant will be tested 200 times (800 records all together).</a:t>
            </a:r>
            <a:endParaRPr sz="1500"/>
          </a:p>
          <a:p>
            <a:pPr marL="0" lvl="0" indent="0" algn="l" rtl="0">
              <a:spcBef>
                <a:spcPts val="1600"/>
              </a:spcBef>
              <a:spcAft>
                <a:spcPts val="1600"/>
              </a:spcAft>
              <a:buNone/>
            </a:pPr>
            <a:r>
              <a:rPr lang="en" sz="1500" b="1"/>
              <a:t>Questions: </a:t>
            </a:r>
            <a:r>
              <a:rPr lang="en" sz="1500"/>
              <a:t>Do we notice any bottle to bottle variability in this new raw material? Should the company purchase 100 kilograms ($30,000) of this new raw material?</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Visualization &amp; Analysis</a:t>
            </a:r>
            <a:endParaRPr dirty="0"/>
          </a:p>
        </p:txBody>
      </p:sp>
      <p:sp>
        <p:nvSpPr>
          <p:cNvPr id="138" name="Google Shape;138;p19"/>
          <p:cNvSpPr txBox="1"/>
          <p:nvPr/>
        </p:nvSpPr>
        <p:spPr>
          <a:xfrm>
            <a:off x="6677250" y="4661325"/>
            <a:ext cx="2483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solidFill>
                <a:schemeClr val="dk2"/>
              </a:solidFill>
              <a:latin typeface="Roboto"/>
              <a:ea typeface="Roboto"/>
              <a:cs typeface="Roboto"/>
              <a:sym typeface="Roboto"/>
            </a:endParaRPr>
          </a:p>
        </p:txBody>
      </p:sp>
      <p:sp>
        <p:nvSpPr>
          <p:cNvPr id="139" name="Google Shape;139;p19"/>
          <p:cNvSpPr txBox="1">
            <a:spLocks noGrp="1"/>
          </p:cNvSpPr>
          <p:nvPr>
            <p:ph type="title"/>
          </p:nvPr>
        </p:nvSpPr>
        <p:spPr>
          <a:xfrm>
            <a:off x="1057000" y="3031375"/>
            <a:ext cx="3187800" cy="1484700"/>
          </a:xfrm>
          <a:prstGeom prst="rect">
            <a:avLst/>
          </a:prstGeom>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r>
              <a:rPr lang="en" sz="1200" dirty="0"/>
              <a:t>Metrics:</a:t>
            </a:r>
            <a:endParaRPr sz="1200" dirty="0"/>
          </a:p>
          <a:p>
            <a:pPr marL="457200" lvl="0" indent="-304800" algn="l" rtl="0">
              <a:lnSpc>
                <a:spcPct val="115000"/>
              </a:lnSpc>
              <a:spcBef>
                <a:spcPts val="1200"/>
              </a:spcBef>
              <a:spcAft>
                <a:spcPts val="0"/>
              </a:spcAft>
              <a:buClr>
                <a:srgbClr val="000000"/>
              </a:buClr>
              <a:buSzPts val="1200"/>
              <a:buFont typeface="Arial"/>
              <a:buChar char="●"/>
            </a:pPr>
            <a:r>
              <a:rPr lang="en" sz="1200" dirty="0"/>
              <a:t>Doublets </a:t>
            </a:r>
            <a:endParaRPr sz="1200" dirty="0"/>
          </a:p>
          <a:p>
            <a:pPr marL="457200" lvl="0" indent="-304800" algn="l" rtl="0">
              <a:lnSpc>
                <a:spcPct val="115000"/>
              </a:lnSpc>
              <a:spcBef>
                <a:spcPts val="0"/>
              </a:spcBef>
              <a:spcAft>
                <a:spcPts val="0"/>
              </a:spcAft>
              <a:buClr>
                <a:srgbClr val="000000"/>
              </a:buClr>
              <a:buSzPts val="1200"/>
              <a:buFont typeface="Arial"/>
              <a:buChar char="●"/>
            </a:pPr>
            <a:r>
              <a:rPr lang="en" sz="1200" dirty="0"/>
              <a:t>FFF/FFI Ratio</a:t>
            </a:r>
            <a:endParaRPr sz="1200" dirty="0"/>
          </a:p>
          <a:p>
            <a:pPr marL="457200" lvl="0" indent="-304800" algn="l" rtl="0">
              <a:lnSpc>
                <a:spcPct val="115000"/>
              </a:lnSpc>
              <a:spcBef>
                <a:spcPts val="0"/>
              </a:spcBef>
              <a:spcAft>
                <a:spcPts val="0"/>
              </a:spcAft>
              <a:buClr>
                <a:srgbClr val="000000"/>
              </a:buClr>
              <a:buSzPts val="1200"/>
              <a:buFont typeface="Arial"/>
              <a:buChar char="●"/>
            </a:pPr>
            <a:r>
              <a:rPr lang="en" sz="1200" dirty="0"/>
              <a:t>Total Droplets</a:t>
            </a:r>
            <a:endParaRP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Metrics: Total Droplets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311700" y="2645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What are Total Droplet counts?</a:t>
            </a:r>
            <a:endParaRPr sz="2600"/>
          </a:p>
        </p:txBody>
      </p:sp>
      <p:sp>
        <p:nvSpPr>
          <p:cNvPr id="150" name="Google Shape;150;p21"/>
          <p:cNvSpPr txBox="1"/>
          <p:nvPr/>
        </p:nvSpPr>
        <p:spPr>
          <a:xfrm>
            <a:off x="466900" y="1056250"/>
            <a:ext cx="8189700" cy="372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latin typeface="Roboto"/>
                <a:ea typeface="Roboto"/>
                <a:cs typeface="Roboto"/>
                <a:sym typeface="Roboto"/>
              </a:rPr>
              <a:t>We have been able to determine the total number of single, normally-sized, droplets that should be present in a properly filled chip window.</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457200" lvl="0" indent="-342900" algn="l" rtl="0">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That number is 25,000 droplets</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a:solidFill>
                  <a:schemeClr val="dk2"/>
                </a:solidFill>
                <a:latin typeface="Roboto"/>
                <a:ea typeface="Roboto"/>
                <a:cs typeface="Roboto"/>
                <a:sym typeface="Roboto"/>
              </a:rPr>
              <a:t>If the total number of droplets is less than 25,000, then it is likely that droplets have coalesced into bigger droplets.</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457200" lvl="0" indent="-342900" algn="l" rtl="0">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This metric is highly influenced by the quality of the surfactant. </a:t>
            </a:r>
            <a:endParaRPr sz="1800">
              <a:solidFill>
                <a:schemeClr val="dk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1717</Words>
  <Application>Microsoft Macintosh PowerPoint</Application>
  <PresentationFormat>On-screen Show (16:9)</PresentationFormat>
  <Paragraphs>171</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Roboto</vt:lpstr>
      <vt:lpstr>Arial</vt:lpstr>
      <vt:lpstr>Geometric</vt:lpstr>
      <vt:lpstr>Surfactant Stability Evaluation Analysis</vt:lpstr>
      <vt:lpstr>The problem</vt:lpstr>
      <vt:lpstr>What is an emulsion? </vt:lpstr>
      <vt:lpstr>What is a Surfactant? </vt:lpstr>
      <vt:lpstr>Experimental Design </vt:lpstr>
      <vt:lpstr>Experimental Design </vt:lpstr>
      <vt:lpstr>Visualization &amp; Analysis</vt:lpstr>
      <vt:lpstr>Metrics: Total Droplets</vt:lpstr>
      <vt:lpstr>What are Total Droplet counts?</vt:lpstr>
      <vt:lpstr>PowerPoint Presentation</vt:lpstr>
      <vt:lpstr>PowerPoint Presentation</vt:lpstr>
      <vt:lpstr>Doublets</vt:lpstr>
      <vt:lpstr>What is a Doublet?</vt:lpstr>
      <vt:lpstr>PowerPoint Presentation</vt:lpstr>
      <vt:lpstr>PowerPoint Presentation</vt:lpstr>
      <vt:lpstr>PowerPoint Presentation</vt:lpstr>
      <vt:lpstr>PowerPoint Presentation</vt:lpstr>
      <vt:lpstr>What is Fill Factor?</vt:lpstr>
      <vt:lpstr>Fill Factor Score:  | 1 - (initial f.f. / final f.f.)|</vt:lpstr>
      <vt:lpstr>PowerPoint Presentation</vt:lpstr>
      <vt:lpstr>PowerPoint Presentation</vt:lpstr>
      <vt:lpstr>PowerPoint Presentation</vt:lpstr>
      <vt:lpstr>Statistics</vt:lpstr>
      <vt:lpstr>Statistical Methodology</vt:lpstr>
      <vt:lpstr>Frequency Distributions</vt:lpstr>
      <vt:lpstr>Methodology, 2</vt:lpstr>
      <vt:lpstr>Methodology, 3</vt:lpstr>
      <vt:lpstr>Doublets</vt:lpstr>
      <vt:lpstr>FFF/FFI</vt:lpstr>
      <vt:lpstr>Total Droplets</vt:lpstr>
      <vt:lpstr>Conclusion &amp; Recommendation</vt:lpstr>
      <vt:lpstr>Metric Limitations</vt:lpstr>
      <vt:lpstr>Metric Limitations</vt:lpstr>
      <vt:lpstr>Sample Limitations</vt:lpstr>
      <vt:lpstr>Future Research</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steve yuan</cp:lastModifiedBy>
  <cp:revision>1</cp:revision>
  <dcterms:modified xsi:type="dcterms:W3CDTF">2024-07-03T19:23:17Z</dcterms:modified>
</cp:coreProperties>
</file>